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90" r:id="rId14"/>
    <p:sldId id="291" r:id="rId15"/>
    <p:sldId id="267" r:id="rId16"/>
    <p:sldId id="268" r:id="rId17"/>
    <p:sldId id="292" r:id="rId18"/>
    <p:sldId id="269" r:id="rId19"/>
    <p:sldId id="270" r:id="rId20"/>
    <p:sldId id="271" r:id="rId21"/>
    <p:sldId id="272" r:id="rId22"/>
    <p:sldId id="273" r:id="rId23"/>
    <p:sldId id="274" r:id="rId24"/>
    <p:sldId id="275" r:id="rId25"/>
    <p:sldId id="276" r:id="rId26"/>
    <p:sldId id="293" r:id="rId27"/>
    <p:sldId id="295" r:id="rId28"/>
    <p:sldId id="294" r:id="rId29"/>
    <p:sldId id="277" r:id="rId30"/>
    <p:sldId id="296" r:id="rId31"/>
    <p:sldId id="279" r:id="rId32"/>
    <p:sldId id="300" r:id="rId33"/>
    <p:sldId id="280" r:id="rId34"/>
    <p:sldId id="281" r:id="rId35"/>
    <p:sldId id="308" r:id="rId36"/>
    <p:sldId id="307" r:id="rId37"/>
    <p:sldId id="306" r:id="rId38"/>
    <p:sldId id="305" r:id="rId39"/>
    <p:sldId id="304" r:id="rId40"/>
    <p:sldId id="303" r:id="rId41"/>
    <p:sldId id="302" r:id="rId42"/>
    <p:sldId id="301" r:id="rId43"/>
    <p:sldId id="309" r:id="rId44"/>
    <p:sldId id="310" r:id="rId45"/>
    <p:sldId id="282" r:id="rId46"/>
    <p:sldId id="283" r:id="rId47"/>
    <p:sldId id="298" r:id="rId48"/>
    <p:sldId id="297" r:id="rId49"/>
    <p:sldId id="286" r:id="rId50"/>
    <p:sldId id="287" r:id="rId51"/>
    <p:sldId id="313" r:id="rId52"/>
    <p:sldId id="312" r:id="rId53"/>
    <p:sldId id="311" r:id="rId54"/>
    <p:sldId id="28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Montserrat Light" panose="00000400000000000000" pitchFamily="2" charset="0"/>
      <p:regular r:id="rId62"/>
      <p:bold r:id="rId63"/>
      <p:italic r:id="rId64"/>
      <p:boldItalic r:id="rId65"/>
    </p:embeddedFont>
    <p:embeddedFont>
      <p:font typeface="Roboto Mono" panose="020B0604020202020204" charset="0"/>
      <p:regular r:id="rId66"/>
      <p:bold r:id="rId67"/>
      <p:italic r:id="rId68"/>
      <p:boldItalic r:id="rId69"/>
    </p:embeddedFont>
    <p:embeddedFont>
      <p:font typeface="Roboto Mono Light" panose="020B0604020202020204" charset="0"/>
      <p:regular r:id="rId70"/>
      <p:bold r:id="rId71"/>
      <p:italic r:id="rId72"/>
      <p:boldItalic r:id="rId73"/>
    </p:embeddedFont>
    <p:embeddedFont>
      <p:font typeface="Roboto Mono Medium" panose="020B0604020202020204" charset="0"/>
      <p:regular r:id="rId74"/>
      <p:bold r:id="rId75"/>
      <p:italic r:id="rId76"/>
      <p:boldItalic r:id="rId77"/>
    </p:embeddedFont>
    <p:embeddedFont>
      <p:font typeface="Sora" panose="020B060402020202020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980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970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ad2f664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42ad2f664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472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51da4399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1451da4399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002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4031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59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577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2ad2f664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42ad2f664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2ad2f664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42ad2f664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4047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743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473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479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7535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744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110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2518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7874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922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6232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42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9259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891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8932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5736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 name="Google Shape;94;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5" name="Google Shape;95;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96" name="Google Shape;96;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forbes.com/health/body/bmi-chart-for-men-and-women/"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205929"/>
            <a:ext cx="9487800" cy="2746748"/>
            <a:chOff x="1352101" y="700334"/>
            <a:chExt cx="9487800" cy="2746748"/>
          </a:xfrm>
        </p:grpSpPr>
        <p:sp>
          <p:nvSpPr>
            <p:cNvPr id="187" name="Google Shape;187;p1"/>
            <p:cNvSpPr txBox="1"/>
            <p:nvPr/>
          </p:nvSpPr>
          <p:spPr>
            <a:xfrm>
              <a:off x="1352101" y="700334"/>
              <a:ext cx="9487800" cy="16927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3600" dirty="0">
                  <a:solidFill>
                    <a:srgbClr val="FFFFFF"/>
                  </a:solidFill>
                  <a:latin typeface="Sora"/>
                  <a:ea typeface="Sora"/>
                  <a:cs typeface="Sora"/>
                  <a:sym typeface="Sora"/>
                </a:rPr>
                <a:t>Probability analysis in insurance data</a:t>
              </a:r>
            </a:p>
            <a:p>
              <a:pPr marL="0" marR="0" lvl="0" indent="0" algn="ctr" rtl="0">
                <a:lnSpc>
                  <a:spcPct val="100000"/>
                </a:lnSpc>
                <a:spcBef>
                  <a:spcPts val="0"/>
                </a:spcBef>
                <a:spcAft>
                  <a:spcPts val="0"/>
                </a:spcAft>
                <a:buClr>
                  <a:srgbClr val="FFFFFF"/>
                </a:buClr>
                <a:buSzPts val="4400"/>
                <a:buFont typeface="Sora"/>
                <a:buNone/>
              </a:pPr>
              <a:r>
                <a:rPr lang="en-US" sz="3600" dirty="0">
                  <a:solidFill>
                    <a:srgbClr val="FFFFFF"/>
                  </a:solidFill>
                  <a:latin typeface="Sora"/>
                  <a:ea typeface="Sora"/>
                  <a:cs typeface="Sora"/>
                  <a:sym typeface="Sora"/>
                </a:rPr>
                <a:t> </a:t>
              </a:r>
            </a:p>
            <a:p>
              <a:pPr marL="0" marR="0" lvl="0" indent="0" algn="ctr" rtl="0">
                <a:lnSpc>
                  <a:spcPct val="100000"/>
                </a:lnSpc>
                <a:spcBef>
                  <a:spcPts val="0"/>
                </a:spcBef>
                <a:spcAft>
                  <a:spcPts val="0"/>
                </a:spcAft>
                <a:buClr>
                  <a:srgbClr val="FFFFFF"/>
                </a:buClr>
                <a:buSzPts val="4400"/>
                <a:buFont typeface="Sora"/>
                <a:buNone/>
              </a:pPr>
              <a:r>
                <a:rPr lang="en-US" sz="3200" b="0" i="0" u="none" strike="noStrike" cap="none" dirty="0">
                  <a:solidFill>
                    <a:srgbClr val="FFFFFF"/>
                  </a:solidFill>
                  <a:latin typeface="Sora"/>
                  <a:cs typeface="Sora"/>
                  <a:sym typeface="Sora"/>
                </a:rPr>
                <a:t>By: Akhmad Taufik Ismail</a:t>
              </a:r>
              <a:endParaRPr sz="105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a:solidFill>
                    <a:srgbClr val="103864"/>
                  </a:solidFill>
                  <a:latin typeface="Sora"/>
                  <a:ea typeface="Sora"/>
                  <a:cs typeface="Sora"/>
                  <a:sym typeface="Sora"/>
                </a:rPr>
                <a:t>Probability Course - Sekolah Data Pacmann</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BMI</a:t>
            </a:r>
            <a:endParaRPr dirty="0"/>
          </a:p>
        </p:txBody>
      </p:sp>
      <p:sp>
        <p:nvSpPr>
          <p:cNvPr id="246" name="Google Shape;246;g1451da43991_0_0"/>
          <p:cNvSpPr txBox="1"/>
          <p:nvPr/>
        </p:nvSpPr>
        <p:spPr>
          <a:xfrm>
            <a:off x="401515" y="1584375"/>
            <a:ext cx="11388900" cy="1015800"/>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average BMI of all data.</a:t>
            </a: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dataset shows that users’ average Body Mass Index (BMI) is 30.66.</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D8A715E9-8808-F424-E698-D4B166E2DBF8}"/>
              </a:ext>
            </a:extLst>
          </p:cNvPr>
          <p:cNvPicPr>
            <a:picLocks noChangeAspect="1"/>
          </p:cNvPicPr>
          <p:nvPr/>
        </p:nvPicPr>
        <p:blipFill>
          <a:blip r:embed="rId3"/>
          <a:stretch>
            <a:fillRect/>
          </a:stretch>
        </p:blipFill>
        <p:spPr>
          <a:xfrm>
            <a:off x="3397629" y="2600175"/>
            <a:ext cx="5384127" cy="35555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Variance of the data charges of smokers and non-smokers</a:t>
            </a:r>
            <a:endParaRPr sz="2800" dirty="0"/>
          </a:p>
        </p:txBody>
      </p:sp>
      <p:sp>
        <p:nvSpPr>
          <p:cNvPr id="252" name="Google Shape;252;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perform the separation of data between smokers and non-smokers. After that, plot the smoker data and the non-smoker data</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charge variance of the smoking user is 133,207,311.21;</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charge variance of the non-smoking user is 35.925,420.50.</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B56A7326-9D1E-9B3C-1970-F519EB4038AE}"/>
              </a:ext>
            </a:extLst>
          </p:cNvPr>
          <p:cNvPicPr>
            <a:picLocks noChangeAspect="1"/>
          </p:cNvPicPr>
          <p:nvPr/>
        </p:nvPicPr>
        <p:blipFill>
          <a:blip r:embed="rId3"/>
          <a:stretch>
            <a:fillRect/>
          </a:stretch>
        </p:blipFill>
        <p:spPr>
          <a:xfrm>
            <a:off x="480981" y="2847264"/>
            <a:ext cx="5384127" cy="3555555"/>
          </a:xfrm>
          <a:prstGeom prst="rect">
            <a:avLst/>
          </a:prstGeom>
        </p:spPr>
      </p:pic>
      <p:pic>
        <p:nvPicPr>
          <p:cNvPr id="5" name="Picture 4">
            <a:extLst>
              <a:ext uri="{FF2B5EF4-FFF2-40B4-BE49-F238E27FC236}">
                <a16:creationId xmlns:a16="http://schemas.microsoft.com/office/drawing/2014/main" id="{C2380732-75E2-9D1B-73C8-0741A3B9AE64}"/>
              </a:ext>
            </a:extLst>
          </p:cNvPr>
          <p:cNvPicPr>
            <a:picLocks noChangeAspect="1"/>
          </p:cNvPicPr>
          <p:nvPr/>
        </p:nvPicPr>
        <p:blipFill>
          <a:blip r:embed="rId4"/>
          <a:stretch>
            <a:fillRect/>
          </a:stretch>
        </p:blipFill>
        <p:spPr>
          <a:xfrm>
            <a:off x="6326893" y="2877519"/>
            <a:ext cx="5639734" cy="34950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age females and males who smoke </a:t>
            </a:r>
            <a:endParaRPr dirty="0"/>
          </a:p>
        </p:txBody>
      </p:sp>
      <p:sp>
        <p:nvSpPr>
          <p:cNvPr id="252" name="Google Shape;252;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average age of users who smoke by gender.</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age of the female is 38-39;</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age of the male is 38-39</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6F98295B-8139-6EFC-E9E0-55D424304F2C}"/>
              </a:ext>
            </a:extLst>
          </p:cNvPr>
          <p:cNvPicPr>
            <a:picLocks noChangeAspect="1"/>
          </p:cNvPicPr>
          <p:nvPr/>
        </p:nvPicPr>
        <p:blipFill>
          <a:blip r:embed="rId3"/>
          <a:stretch>
            <a:fillRect/>
          </a:stretch>
        </p:blipFill>
        <p:spPr>
          <a:xfrm>
            <a:off x="678619" y="2779515"/>
            <a:ext cx="5164229" cy="3200367"/>
          </a:xfrm>
          <a:prstGeom prst="rect">
            <a:avLst/>
          </a:prstGeom>
        </p:spPr>
      </p:pic>
      <p:pic>
        <p:nvPicPr>
          <p:cNvPr id="5" name="Picture 4">
            <a:extLst>
              <a:ext uri="{FF2B5EF4-FFF2-40B4-BE49-F238E27FC236}">
                <a16:creationId xmlns:a16="http://schemas.microsoft.com/office/drawing/2014/main" id="{C9A125D6-8CF8-275E-83F9-E7E6D22AFC21}"/>
              </a:ext>
            </a:extLst>
          </p:cNvPr>
          <p:cNvPicPr>
            <a:picLocks noChangeAspect="1"/>
          </p:cNvPicPr>
          <p:nvPr/>
        </p:nvPicPr>
        <p:blipFill>
          <a:blip r:embed="rId4"/>
          <a:stretch>
            <a:fillRect/>
          </a:stretch>
        </p:blipFill>
        <p:spPr>
          <a:xfrm>
            <a:off x="6349151" y="2817320"/>
            <a:ext cx="4789023" cy="3162562"/>
          </a:xfrm>
          <a:prstGeom prst="rect">
            <a:avLst/>
          </a:prstGeom>
        </p:spPr>
      </p:pic>
    </p:spTree>
    <p:extLst>
      <p:ext uri="{BB962C8B-B14F-4D97-AF65-F5344CB8AC3E}">
        <p14:creationId xmlns:p14="http://schemas.microsoft.com/office/powerpoint/2010/main" val="322971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22444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Average health charge of smokers whose BMI is above 25 and non-smokers whose BMI is above 25?</a:t>
            </a:r>
            <a:endParaRPr sz="2800" dirty="0"/>
          </a:p>
        </p:txBody>
      </p:sp>
      <p:sp>
        <p:nvSpPr>
          <p:cNvPr id="252" name="Google Shape;252;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average charges of smokers and non-smoker users based on high BMI.</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smoker with a BMI above 25 is 35,116.91 USD</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non-smoker with BMI above 25 is 8,629.58 USD</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9E09AEEC-199C-58BA-B792-DA91BA6AA2DD}"/>
              </a:ext>
            </a:extLst>
          </p:cNvPr>
          <p:cNvPicPr>
            <a:picLocks noChangeAspect="1"/>
          </p:cNvPicPr>
          <p:nvPr/>
        </p:nvPicPr>
        <p:blipFill>
          <a:blip r:embed="rId3"/>
          <a:stretch>
            <a:fillRect/>
          </a:stretch>
        </p:blipFill>
        <p:spPr>
          <a:xfrm>
            <a:off x="3383197" y="2953277"/>
            <a:ext cx="5425605" cy="3362347"/>
          </a:xfrm>
          <a:prstGeom prst="rect">
            <a:avLst/>
          </a:prstGeom>
        </p:spPr>
      </p:pic>
    </p:spTree>
    <p:extLst>
      <p:ext uri="{BB962C8B-B14F-4D97-AF65-F5344CB8AC3E}">
        <p14:creationId xmlns:p14="http://schemas.microsoft.com/office/powerpoint/2010/main" val="211613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42ad2f6649_0_9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58" name="Google Shape;258;g142ad2f6649_0_94"/>
          <p:cNvSpPr txBox="1"/>
          <p:nvPr/>
        </p:nvSpPr>
        <p:spPr>
          <a:xfrm>
            <a:off x="401515" y="1387423"/>
            <a:ext cx="11388900" cy="5940047"/>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dataset is from 1338 people with an average age of 39-40 years. Their average BMI value is 30.6; this shows that the average person has an overweight BMI, although the value is not far from the normal range (19-25). Their average charge is 13,270.42 USD, while the median charge is around 10,000 USD, indicating skewed data.</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 </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The charges variance between smoking users and non-smoking users have different conflicts. The mean and median values for smoking users are not very different, so the average value is reliable. The same goes for non-smokers.</a:t>
            </a:r>
          </a:p>
          <a:p>
            <a:pPr marL="101600">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charges of smokers with high BMI values have similar average and median values, so the mean value is reliable. Meanwhile, charges for non-smokers with high BMI values have different mean and median values, so the median value is reliable. </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charge for a smoker with a high BMI is 35116.91 USD. </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median charge of non-smoker users with a high BMI is 7580.89 USD.</a:t>
            </a:r>
          </a:p>
          <a:p>
            <a:pPr marL="914400" lvl="1"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0" lvl="0" indent="0" algn="l" rtl="0">
              <a:spcBef>
                <a:spcPts val="0"/>
              </a:spcBef>
              <a:spcAft>
                <a:spcPts val="0"/>
              </a:spcAft>
              <a:buNone/>
            </a:pPr>
            <a:endParaRPr sz="2000" b="1" dirty="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800" dirty="0"/>
              <a:t>Proportion of females and males</a:t>
            </a:r>
            <a:endParaRPr sz="2700" dirty="0"/>
          </a:p>
        </p:txBody>
      </p:sp>
      <p:sp>
        <p:nvSpPr>
          <p:cNvPr id="270" name="Google Shape;270;g142ad2f6649_0_104"/>
          <p:cNvSpPr txBox="1"/>
          <p:nvPr/>
        </p:nvSpPr>
        <p:spPr>
          <a:xfrm>
            <a:off x="401515" y="1584375"/>
            <a:ext cx="11388900" cy="163117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charges probability by gender.</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the charge in males is 0.505</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the charge in females is 0.495</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5ED860E2-F5B5-8FB9-6BAC-0EDDD11A86DA}"/>
              </a:ext>
            </a:extLst>
          </p:cNvPr>
          <p:cNvPicPr>
            <a:picLocks noChangeAspect="1"/>
          </p:cNvPicPr>
          <p:nvPr/>
        </p:nvPicPr>
        <p:blipFill>
          <a:blip r:embed="rId3"/>
          <a:stretch>
            <a:fillRect/>
          </a:stretch>
        </p:blipFill>
        <p:spPr>
          <a:xfrm>
            <a:off x="2336665" y="3229712"/>
            <a:ext cx="7518669" cy="2439568"/>
          </a:xfrm>
          <a:prstGeom prst="rect">
            <a:avLst/>
          </a:prstGeom>
        </p:spPr>
      </p:pic>
    </p:spTree>
    <p:extLst>
      <p:ext uri="{BB962C8B-B14F-4D97-AF65-F5344CB8AC3E}">
        <p14:creationId xmlns:p14="http://schemas.microsoft.com/office/powerpoint/2010/main" val="15418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Proportion of smokers and non smokers</a:t>
            </a:r>
            <a:endParaRPr dirty="0"/>
          </a:p>
        </p:txBody>
      </p:sp>
      <p:sp>
        <p:nvSpPr>
          <p:cNvPr id="270" name="Google Shape;270;g142ad2f6649_0_104"/>
          <p:cNvSpPr txBox="1"/>
          <p:nvPr/>
        </p:nvSpPr>
        <p:spPr>
          <a:xfrm>
            <a:off x="401515" y="1345219"/>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charges probability by smokers.</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It turns out that the distribution of data on smokers and non-smokers is unbalanced, so the probability of each data will be:</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smokers is 0.205</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non-smokers is 0.795.</a:t>
            </a:r>
            <a:endParaRPr sz="2000" dirty="0">
              <a:solidFill>
                <a:srgbClr val="103864"/>
              </a:solidFill>
              <a:latin typeface="Sora"/>
              <a:ea typeface="Sora"/>
              <a:cs typeface="Sora"/>
              <a:sym typeface="Sora"/>
            </a:endParaRPr>
          </a:p>
        </p:txBody>
      </p:sp>
      <p:pic>
        <p:nvPicPr>
          <p:cNvPr id="5" name="Picture 4">
            <a:extLst>
              <a:ext uri="{FF2B5EF4-FFF2-40B4-BE49-F238E27FC236}">
                <a16:creationId xmlns:a16="http://schemas.microsoft.com/office/drawing/2014/main" id="{FB3B8A8A-458C-6761-90A7-F5C13172C596}"/>
              </a:ext>
            </a:extLst>
          </p:cNvPr>
          <p:cNvPicPr>
            <a:picLocks noChangeAspect="1"/>
          </p:cNvPicPr>
          <p:nvPr/>
        </p:nvPicPr>
        <p:blipFill>
          <a:blip r:embed="rId3"/>
          <a:stretch>
            <a:fillRect/>
          </a:stretch>
        </p:blipFill>
        <p:spPr>
          <a:xfrm>
            <a:off x="3750104" y="3212498"/>
            <a:ext cx="4691791" cy="33243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Proporsion of charges in each region</a:t>
            </a:r>
            <a:endParaRPr/>
          </a:p>
        </p:txBody>
      </p:sp>
      <p:sp>
        <p:nvSpPr>
          <p:cNvPr id="276" name="Google Shape;276;g142ad2f6649_0_99"/>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charges probability by region.</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Because regions have a distribution uniform, each region’s probability value will be similar. In theory, the probability value of each region’s bill is 0.25. However, the probability value of the actual bill of each region:</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in the Southwest Region is 0.243;</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in the Southeast Region is 0.272;</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in the Northwest Region is 0.243;</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in the Northeast Region is 0.242.</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11E8E16E-945F-EF3D-82DE-A99F23969A40}"/>
              </a:ext>
            </a:extLst>
          </p:cNvPr>
          <p:cNvPicPr>
            <a:picLocks noChangeAspect="1"/>
          </p:cNvPicPr>
          <p:nvPr/>
        </p:nvPicPr>
        <p:blipFill>
          <a:blip r:embed="rId3"/>
          <a:stretch>
            <a:fillRect/>
          </a:stretch>
        </p:blipFill>
        <p:spPr>
          <a:xfrm>
            <a:off x="7445050" y="3346261"/>
            <a:ext cx="4471974" cy="32170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51da43991_0_1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Probability that a person is a female, given she is a smoker</a:t>
            </a:r>
            <a:endParaRPr sz="2800" dirty="0"/>
          </a:p>
        </p:txBody>
      </p:sp>
      <p:sp>
        <p:nvSpPr>
          <p:cNvPr id="282" name="Google Shape;282;g1451da43991_0_10"/>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conditional probability that the person is a female, given that she is a smoker.</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that a person is a female, given that she is a smoker, is 0.420. It means that if someone comes to an event full of smokers, the probability of us finding a female is 42%.</a:t>
            </a:r>
            <a:endParaRPr sz="2000" dirty="0">
              <a:solidFill>
                <a:srgbClr val="103864"/>
              </a:solidFill>
              <a:latin typeface="Sora"/>
              <a:ea typeface="Sora"/>
              <a:cs typeface="Sora"/>
              <a:sym typeface="Sora"/>
            </a:endParaRPr>
          </a:p>
        </p:txBody>
      </p:sp>
      <p:pic>
        <p:nvPicPr>
          <p:cNvPr id="5" name="Picture 4">
            <a:extLst>
              <a:ext uri="{FF2B5EF4-FFF2-40B4-BE49-F238E27FC236}">
                <a16:creationId xmlns:a16="http://schemas.microsoft.com/office/drawing/2014/main" id="{869121E4-B685-A4EC-7A37-11BB0F2905E0}"/>
              </a:ext>
            </a:extLst>
          </p:cNvPr>
          <p:cNvPicPr>
            <a:picLocks noChangeAspect="1"/>
          </p:cNvPicPr>
          <p:nvPr/>
        </p:nvPicPr>
        <p:blipFill>
          <a:blip r:embed="rId3"/>
          <a:stretch>
            <a:fillRect/>
          </a:stretch>
        </p:blipFill>
        <p:spPr>
          <a:xfrm>
            <a:off x="2454052" y="3638259"/>
            <a:ext cx="7271282" cy="2125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Introduction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Descriptive Statistic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Categorical Variables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Continuous Variables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Variables Correlation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Hypothesis Testing</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451da43991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Probability that a person is a male, given he is a smoker</a:t>
            </a:r>
            <a:endParaRPr sz="2800" dirty="0"/>
          </a:p>
        </p:txBody>
      </p:sp>
      <p:sp>
        <p:nvSpPr>
          <p:cNvPr id="288" name="Google Shape;288;g1451da43991_0_15"/>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conditional probability that the person is a male, given that he is a smoker.</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that a person is a male, given that he is a smoker, is 0.580. It means that if someone comes to an event full of smokers, the probability of us finding a male is 58%.</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BB6995AE-C979-5D8E-7509-5EE5AC0554B6}"/>
              </a:ext>
            </a:extLst>
          </p:cNvPr>
          <p:cNvPicPr>
            <a:picLocks noChangeAspect="1"/>
          </p:cNvPicPr>
          <p:nvPr/>
        </p:nvPicPr>
        <p:blipFill>
          <a:blip r:embed="rId3"/>
          <a:stretch>
            <a:fillRect/>
          </a:stretch>
        </p:blipFill>
        <p:spPr>
          <a:xfrm>
            <a:off x="2454052" y="3778928"/>
            <a:ext cx="7271282" cy="2125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94" name="Google Shape;294;g142ad2f6649_0_10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dataset consists of 662 women and 676 men. The probability of billing for women is 0.495, while the probability of being billed for men is 0.505. So, men have a slightly higher probability of paying bills than women. If we meet someone randomly, they will be a woman at 49.5% and a man at 50.5%.</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dataset consists of 274 smokers and 1064 non-smokers. The probability of billing for smokers is 0.205, while the probability of charges for non-smokers is 0.795. If we meet someone randomly, they will be a smoker at 20.5%.</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this explanation, we can find that the conditional probability that a woman is known to be a smoker is 0.420. It means that if someone comes to an event full of smokers (assuming everyone there smokes), the probability of us finding a female is 42%. The probability of us finding a male is 58%</a:t>
            </a:r>
            <a:endParaRPr sz="2000" dirty="0">
              <a:solidFill>
                <a:srgbClr val="103864"/>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Probability of someone having high charges</a:t>
            </a:r>
            <a:endParaRPr sz="2800" dirty="0"/>
          </a:p>
        </p:txBody>
      </p:sp>
      <p:sp>
        <p:nvSpPr>
          <p:cNvPr id="306" name="Google Shape;306;g142ad2f6649_0_114"/>
          <p:cNvSpPr txBox="1"/>
          <p:nvPr/>
        </p:nvSpPr>
        <p:spPr>
          <a:xfrm>
            <a:off x="401515" y="1640646"/>
            <a:ext cx="11388900" cy="1015800"/>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having high charges (16,700 USD) is 38.85%. </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36D4CBE1-0A59-5E5B-A9A3-534CCD3895A6}"/>
              </a:ext>
            </a:extLst>
          </p:cNvPr>
          <p:cNvPicPr>
            <a:picLocks noChangeAspect="1"/>
          </p:cNvPicPr>
          <p:nvPr/>
        </p:nvPicPr>
        <p:blipFill>
          <a:blip r:embed="rId3"/>
          <a:stretch>
            <a:fillRect/>
          </a:stretch>
        </p:blipFill>
        <p:spPr>
          <a:xfrm>
            <a:off x="3680397" y="2738460"/>
            <a:ext cx="4818592" cy="37544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High BMI vs Normal BMI</a:t>
            </a:r>
            <a:endParaRPr dirty="0"/>
          </a:p>
        </p:txBody>
      </p:sp>
      <p:sp>
        <p:nvSpPr>
          <p:cNvPr id="312" name="Google Shape;312;g142ad2f6649_0_119"/>
          <p:cNvSpPr txBox="1"/>
          <p:nvPr/>
        </p:nvSpPr>
        <p:spPr>
          <a:xfrm>
            <a:off x="401515" y="1410872"/>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with a BMI above 25 will get high charges?</a:t>
            </a: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 </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with a BMI above 25 having high charges (16,700 USD) is 41.50%.</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A9C699BD-5BFA-9B4E-0C32-076AFC233CE8}"/>
              </a:ext>
            </a:extLst>
          </p:cNvPr>
          <p:cNvPicPr>
            <a:picLocks noChangeAspect="1"/>
          </p:cNvPicPr>
          <p:nvPr/>
        </p:nvPicPr>
        <p:blipFill>
          <a:blip r:embed="rId3"/>
          <a:stretch>
            <a:fillRect/>
          </a:stretch>
        </p:blipFill>
        <p:spPr>
          <a:xfrm>
            <a:off x="4141705" y="3349824"/>
            <a:ext cx="3895976" cy="29935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High BMI vs Normal BMI</a:t>
            </a:r>
            <a:endParaRPr dirty="0"/>
          </a:p>
        </p:txBody>
      </p:sp>
      <p:sp>
        <p:nvSpPr>
          <p:cNvPr id="312" name="Google Shape;312;g142ad2f6649_0_119"/>
          <p:cNvSpPr txBox="1"/>
          <p:nvPr/>
        </p:nvSpPr>
        <p:spPr>
          <a:xfrm>
            <a:off x="401515" y="1368662"/>
            <a:ext cx="11388900" cy="163117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with a BMI below 25 will get high charges</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with a BMI below 25 having high charges (16,700 USD) is 19.62%.</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F4639745-AFBB-F3FD-BFD8-3EA31528FEF5}"/>
              </a:ext>
            </a:extLst>
          </p:cNvPr>
          <p:cNvPicPr>
            <a:picLocks noChangeAspect="1"/>
          </p:cNvPicPr>
          <p:nvPr/>
        </p:nvPicPr>
        <p:blipFill>
          <a:blip r:embed="rId3"/>
          <a:stretch>
            <a:fillRect/>
          </a:stretch>
        </p:blipFill>
        <p:spPr>
          <a:xfrm>
            <a:off x="3648221" y="2873552"/>
            <a:ext cx="4895557" cy="3619323"/>
          </a:xfrm>
          <a:prstGeom prst="rect">
            <a:avLst/>
          </a:prstGeom>
        </p:spPr>
      </p:pic>
    </p:spTree>
    <p:extLst>
      <p:ext uri="{BB962C8B-B14F-4D97-AF65-F5344CB8AC3E}">
        <p14:creationId xmlns:p14="http://schemas.microsoft.com/office/powerpoint/2010/main" val="143583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vs Non-smokers</a:t>
            </a:r>
            <a:endParaRPr dirty="0"/>
          </a:p>
        </p:txBody>
      </p:sp>
      <p:sp>
        <p:nvSpPr>
          <p:cNvPr id="312" name="Google Shape;312;g142ad2f6649_0_119"/>
          <p:cNvSpPr txBox="1"/>
          <p:nvPr/>
        </p:nvSpPr>
        <p:spPr>
          <a:xfrm>
            <a:off x="401515" y="1368662"/>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who smokes with BMI above 25 will get high charges, or</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 </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who smokes with a BMI above 25 having high charges (16,700 USD) is 95.77%.</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E4733FC3-F847-3C16-FC4A-877A67D82CA3}"/>
              </a:ext>
            </a:extLst>
          </p:cNvPr>
          <p:cNvPicPr>
            <a:picLocks noChangeAspect="1"/>
          </p:cNvPicPr>
          <p:nvPr/>
        </p:nvPicPr>
        <p:blipFill>
          <a:blip r:embed="rId3"/>
          <a:stretch>
            <a:fillRect/>
          </a:stretch>
        </p:blipFill>
        <p:spPr>
          <a:xfrm>
            <a:off x="3863173" y="3307614"/>
            <a:ext cx="4453040" cy="2974140"/>
          </a:xfrm>
          <a:prstGeom prst="rect">
            <a:avLst/>
          </a:prstGeom>
        </p:spPr>
      </p:pic>
    </p:spTree>
    <p:extLst>
      <p:ext uri="{BB962C8B-B14F-4D97-AF65-F5344CB8AC3E}">
        <p14:creationId xmlns:p14="http://schemas.microsoft.com/office/powerpoint/2010/main" val="19602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vs Non-smokers</a:t>
            </a:r>
            <a:endParaRPr dirty="0"/>
          </a:p>
        </p:txBody>
      </p:sp>
      <p:sp>
        <p:nvSpPr>
          <p:cNvPr id="312" name="Google Shape;312;g142ad2f6649_0_119"/>
          <p:cNvSpPr txBox="1"/>
          <p:nvPr/>
        </p:nvSpPr>
        <p:spPr>
          <a:xfrm>
            <a:off x="401515" y="1368662"/>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whom non-smokers with BMI above 25 will get high charges.</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 </a:t>
            </a:r>
            <a:endParaRPr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who is a non-smoker with a BMI above 25 having high charges (16,700 USD) is 9.06%.</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C6285A8A-C14F-DD44-F8B8-C91F5D33857A}"/>
              </a:ext>
            </a:extLst>
          </p:cNvPr>
          <p:cNvPicPr>
            <a:picLocks noChangeAspect="1"/>
          </p:cNvPicPr>
          <p:nvPr/>
        </p:nvPicPr>
        <p:blipFill>
          <a:blip r:embed="rId3"/>
          <a:stretch>
            <a:fillRect/>
          </a:stretch>
        </p:blipFill>
        <p:spPr>
          <a:xfrm>
            <a:off x="3638029" y="3307614"/>
            <a:ext cx="4915942" cy="3079118"/>
          </a:xfrm>
          <a:prstGeom prst="rect">
            <a:avLst/>
          </a:prstGeom>
        </p:spPr>
      </p:pic>
    </p:spTree>
    <p:extLst>
      <p:ext uri="{BB962C8B-B14F-4D97-AF65-F5344CB8AC3E}">
        <p14:creationId xmlns:p14="http://schemas.microsoft.com/office/powerpoint/2010/main" val="451407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451da43991_0_2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Female vs Male</a:t>
            </a:r>
            <a:endParaRPr dirty="0"/>
          </a:p>
        </p:txBody>
      </p:sp>
      <p:sp>
        <p:nvSpPr>
          <p:cNvPr id="318" name="Google Shape;318;g1451da43991_0_20"/>
          <p:cNvSpPr txBox="1"/>
          <p:nvPr/>
        </p:nvSpPr>
        <p:spPr>
          <a:xfrm>
            <a:off x="401515" y="1429627"/>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Non-smokers female with a BMI above 25 will get high charges, or</a:t>
            </a: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 </a:t>
            </a: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non-smokers females with a BMI above 25 having high charges (16,700 USD) is 10.17%.</a:t>
            </a:r>
          </a:p>
        </p:txBody>
      </p:sp>
      <p:pic>
        <p:nvPicPr>
          <p:cNvPr id="2" name="Picture 1">
            <a:extLst>
              <a:ext uri="{FF2B5EF4-FFF2-40B4-BE49-F238E27FC236}">
                <a16:creationId xmlns:a16="http://schemas.microsoft.com/office/drawing/2014/main" id="{DA775D1F-08ED-762F-627C-124189B6EDEE}"/>
              </a:ext>
            </a:extLst>
          </p:cNvPr>
          <p:cNvPicPr>
            <a:picLocks noChangeAspect="1"/>
          </p:cNvPicPr>
          <p:nvPr/>
        </p:nvPicPr>
        <p:blipFill>
          <a:blip r:embed="rId3"/>
          <a:stretch>
            <a:fillRect/>
          </a:stretch>
        </p:blipFill>
        <p:spPr>
          <a:xfrm>
            <a:off x="4011052" y="3325770"/>
            <a:ext cx="4157281" cy="31671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451da43991_0_2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Female vs Male</a:t>
            </a:r>
            <a:endParaRPr dirty="0"/>
          </a:p>
        </p:txBody>
      </p:sp>
      <p:sp>
        <p:nvSpPr>
          <p:cNvPr id="318" name="Google Shape;318;g1451da43991_0_20"/>
          <p:cNvSpPr txBox="1"/>
          <p:nvPr/>
        </p:nvSpPr>
        <p:spPr>
          <a:xfrm>
            <a:off x="401515" y="1429627"/>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Non-smokers male with a BMI above 25 will get high charges</a:t>
            </a: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bill as well as find the standard deviation value. </a:t>
            </a: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non-smokers males with a BMI above 25 having high charges (16,700 USD) is 7.91%.</a:t>
            </a:r>
          </a:p>
        </p:txBody>
      </p:sp>
      <p:pic>
        <p:nvPicPr>
          <p:cNvPr id="3" name="Picture 2">
            <a:extLst>
              <a:ext uri="{FF2B5EF4-FFF2-40B4-BE49-F238E27FC236}">
                <a16:creationId xmlns:a16="http://schemas.microsoft.com/office/drawing/2014/main" id="{36785372-CA25-BF18-E496-A6CEEB2FFD42}"/>
              </a:ext>
            </a:extLst>
          </p:cNvPr>
          <p:cNvPicPr>
            <a:picLocks noChangeAspect="1"/>
          </p:cNvPicPr>
          <p:nvPr/>
        </p:nvPicPr>
        <p:blipFill>
          <a:blip r:embed="rId3"/>
          <a:stretch>
            <a:fillRect/>
          </a:stretch>
        </p:blipFill>
        <p:spPr>
          <a:xfrm>
            <a:off x="4002771" y="3204054"/>
            <a:ext cx="4186458" cy="3288821"/>
          </a:xfrm>
          <a:prstGeom prst="rect">
            <a:avLst/>
          </a:prstGeom>
        </p:spPr>
      </p:pic>
    </p:spTree>
    <p:extLst>
      <p:ext uri="{BB962C8B-B14F-4D97-AF65-F5344CB8AC3E}">
        <p14:creationId xmlns:p14="http://schemas.microsoft.com/office/powerpoint/2010/main" val="311661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42ad2f6649_0_12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a:t>
            </a:r>
            <a:endParaRPr dirty="0"/>
          </a:p>
        </p:txBody>
      </p:sp>
      <p:sp>
        <p:nvSpPr>
          <p:cNvPr id="330" name="Google Shape;330;g142ad2f6649_0_124"/>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look for the average value of the charges as well as find the standard deviation value. Then find the area under the curve using the mean and standard deviation. The probability value sought is to the right of the reference point (16,700 USD).</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of someone having high charges is 38.85%. The probability value will increase if someone with high charges has a BMI above the standard; the probability value is 41.5%. The probability value will decrease if someone with high charges has a BMI is less than 25; the probability value is 19.62%.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42ad2f6649_0_12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330" name="Google Shape;330;g142ad2f6649_0_124"/>
          <p:cNvSpPr txBox="1"/>
          <p:nvPr/>
        </p:nvSpPr>
        <p:spPr>
          <a:xfrm>
            <a:off x="401515" y="1584375"/>
            <a:ext cx="11388900" cy="470894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What if we compared the probabilities of smoking users and non-smokers with an above-normal BMI? The probability of someone who smokes with a BMI above 25 having high charges is 95.77%. Meanwhile, The probability of someone who is a non-smoker with a BMI above 25 having high charges is 9.06%. It could happen because, from the beginning, the distribution of charges for smokers and non-smokers was different. The minimum price to be paid by a smoker alone has touched the figure of 12,800 USD. At the same time, the minimum price a non-smoker must pay is only 1,120 USD, so the standard of payment differs.</a:t>
            </a:r>
          </a:p>
          <a:p>
            <a:pPr marL="457200" lvl="0"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What if we now compare charges probabilities by gender with an above-standard BMI? The probability of non-smokers females with a BMI above 25 having high charges is 10.17%. Meanwhile, The probability of non-smokers males with a BMI above 25 having high charges is 7.91%. Females will likely get higher charges than males if their BMI values exceed 25. </a:t>
            </a:r>
            <a:r>
              <a:rPr lang="en-US" sz="2000" dirty="0">
                <a:solidFill>
                  <a:srgbClr val="103864"/>
                </a:solidFill>
                <a:latin typeface="Sora"/>
                <a:ea typeface="Sora"/>
                <a:cs typeface="Sora"/>
                <a:sym typeface="Sora"/>
                <a:hlinkClick r:id="rId3"/>
              </a:rPr>
              <a:t>BMI does not affect gender</a:t>
            </a:r>
            <a:r>
              <a:rPr lang="en-US" sz="2000" dirty="0">
                <a:solidFill>
                  <a:srgbClr val="103864"/>
                </a:solidFill>
                <a:latin typeface="Sora"/>
                <a:ea typeface="Sora"/>
                <a:cs typeface="Sora"/>
                <a:sym typeface="Sora"/>
              </a:rPr>
              <a:t>, so BMI charts are the same for adult females and males. </a:t>
            </a:r>
            <a:endParaRPr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196637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err="1"/>
              <a:t>Pairplot</a:t>
            </a:r>
            <a:r>
              <a:rPr lang="en-US" dirty="0"/>
              <a:t> - Smokers </a:t>
            </a:r>
            <a:endParaRPr dirty="0"/>
          </a:p>
        </p:txBody>
      </p:sp>
      <p:sp>
        <p:nvSpPr>
          <p:cNvPr id="342" name="Google Shape;342;g142ad2f6649_0_154"/>
          <p:cNvSpPr txBox="1"/>
          <p:nvPr/>
        </p:nvSpPr>
        <p:spPr>
          <a:xfrm>
            <a:off x="401515" y="1359287"/>
            <a:ext cx="5694485" cy="5016718"/>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purpose of data plots using </a:t>
            </a:r>
            <a:r>
              <a:rPr lang="en-US" sz="2000" dirty="0" err="1">
                <a:solidFill>
                  <a:srgbClr val="103864"/>
                </a:solidFill>
                <a:latin typeface="Sora"/>
                <a:ea typeface="Sora"/>
                <a:cs typeface="Sora"/>
                <a:sym typeface="Sora"/>
              </a:rPr>
              <a:t>pairplot</a:t>
            </a:r>
            <a:r>
              <a:rPr lang="en-US" sz="2000" dirty="0">
                <a:solidFill>
                  <a:srgbClr val="103864"/>
                </a:solidFill>
                <a:latin typeface="Sora"/>
                <a:ea typeface="Sora"/>
                <a:cs typeface="Sora"/>
                <a:sym typeface="Sora"/>
              </a:rPr>
              <a:t> is to see what variables have strong or weak correlations. The data will filter with smoker data and non-smoker data. So the </a:t>
            </a:r>
            <a:r>
              <a:rPr lang="en-US" sz="2000" dirty="0" err="1">
                <a:solidFill>
                  <a:srgbClr val="103864"/>
                </a:solidFill>
                <a:latin typeface="Sora"/>
                <a:ea typeface="Sora"/>
                <a:cs typeface="Sora"/>
                <a:sym typeface="Sora"/>
              </a:rPr>
              <a:t>pairplot</a:t>
            </a:r>
            <a:r>
              <a:rPr lang="en-US" sz="2000" dirty="0">
                <a:solidFill>
                  <a:srgbClr val="103864"/>
                </a:solidFill>
                <a:latin typeface="Sora"/>
                <a:ea typeface="Sora"/>
                <a:cs typeface="Sora"/>
                <a:sym typeface="Sora"/>
              </a:rPr>
              <a:t> show as follows:</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above plot is a smoker data showing several possible variables that correlate, for example:</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Courier New" panose="02070309020205020404" pitchFamily="49" charset="0"/>
              <a:buChar char="o"/>
            </a:pPr>
            <a:r>
              <a:rPr lang="en-US" sz="2000" dirty="0">
                <a:solidFill>
                  <a:srgbClr val="103864"/>
                </a:solidFill>
                <a:latin typeface="Sora"/>
                <a:ea typeface="Sora"/>
                <a:cs typeface="Sora"/>
                <a:sym typeface="Sora"/>
              </a:rPr>
              <a:t>Age and Charges;</a:t>
            </a:r>
          </a:p>
          <a:p>
            <a:pPr marL="457200" lvl="0" indent="-355600" algn="l" rtl="0">
              <a:spcBef>
                <a:spcPts val="0"/>
              </a:spcBef>
              <a:spcAft>
                <a:spcPts val="0"/>
              </a:spcAft>
              <a:buClr>
                <a:srgbClr val="103864"/>
              </a:buClr>
              <a:buSzPts val="2000"/>
              <a:buFont typeface="Courier New" panose="02070309020205020404" pitchFamily="49" charset="0"/>
              <a:buChar char="o"/>
            </a:pPr>
            <a:r>
              <a:rPr lang="en-US" sz="2000" dirty="0">
                <a:solidFill>
                  <a:srgbClr val="103864"/>
                </a:solidFill>
                <a:latin typeface="Sora"/>
                <a:ea typeface="Sora"/>
                <a:cs typeface="Sora"/>
                <a:sym typeface="Sora"/>
              </a:rPr>
              <a:t>BMI and Charges;</a:t>
            </a:r>
          </a:p>
          <a:p>
            <a:pPr marL="457200" lvl="0" indent="-355600" algn="l" rtl="0">
              <a:spcBef>
                <a:spcPts val="0"/>
              </a:spcBef>
              <a:spcAft>
                <a:spcPts val="0"/>
              </a:spcAft>
              <a:buClr>
                <a:srgbClr val="103864"/>
              </a:buClr>
              <a:buSzPts val="2000"/>
              <a:buFont typeface="Courier New" panose="02070309020205020404" pitchFamily="49" charset="0"/>
              <a:buChar char="o"/>
            </a:pPr>
            <a:r>
              <a:rPr lang="en-US" sz="2000" dirty="0">
                <a:solidFill>
                  <a:srgbClr val="103864"/>
                </a:solidFill>
                <a:latin typeface="Sora"/>
                <a:ea typeface="Sora"/>
                <a:cs typeface="Sora"/>
                <a:sym typeface="Sora"/>
              </a:rPr>
              <a:t>Age and BMI.</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56515502-AEF8-27E8-340F-B06CC8A61445}"/>
              </a:ext>
            </a:extLst>
          </p:cNvPr>
          <p:cNvPicPr>
            <a:picLocks noChangeAspect="1"/>
          </p:cNvPicPr>
          <p:nvPr/>
        </p:nvPicPr>
        <p:blipFill>
          <a:blip r:embed="rId3"/>
          <a:stretch>
            <a:fillRect/>
          </a:stretch>
        </p:blipFill>
        <p:spPr>
          <a:xfrm>
            <a:off x="6089693" y="1359287"/>
            <a:ext cx="5512386" cy="496891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Boxplot - Age </a:t>
            </a:r>
            <a:endParaRPr dirty="0"/>
          </a:p>
        </p:txBody>
      </p:sp>
      <p:sp>
        <p:nvSpPr>
          <p:cNvPr id="342" name="Google Shape;342;g142ad2f6649_0_154"/>
          <p:cNvSpPr txBox="1"/>
          <p:nvPr/>
        </p:nvSpPr>
        <p:spPr>
          <a:xfrm>
            <a:off x="401515" y="1584375"/>
            <a:ext cx="5694485" cy="2554505"/>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Look at the spread of data from age and look for outliers.</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was no difference in the median value in the union, smokers, and non-smokers’ age data. There are no outliers in the three data.</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689A7322-72E2-60C4-E51D-7E3BA9931102}"/>
              </a:ext>
            </a:extLst>
          </p:cNvPr>
          <p:cNvPicPr>
            <a:picLocks noChangeAspect="1"/>
          </p:cNvPicPr>
          <p:nvPr/>
        </p:nvPicPr>
        <p:blipFill>
          <a:blip r:embed="rId3"/>
          <a:stretch>
            <a:fillRect/>
          </a:stretch>
        </p:blipFill>
        <p:spPr>
          <a:xfrm>
            <a:off x="6509770" y="1584375"/>
            <a:ext cx="5280673" cy="4217118"/>
          </a:xfrm>
          <a:prstGeom prst="rect">
            <a:avLst/>
          </a:prstGeom>
        </p:spPr>
      </p:pic>
    </p:spTree>
    <p:extLst>
      <p:ext uri="{BB962C8B-B14F-4D97-AF65-F5344CB8AC3E}">
        <p14:creationId xmlns:p14="http://schemas.microsoft.com/office/powerpoint/2010/main" val="2702221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Boxplot - BMI </a:t>
            </a:r>
            <a:endParaRPr dirty="0"/>
          </a:p>
        </p:txBody>
      </p:sp>
      <p:sp>
        <p:nvSpPr>
          <p:cNvPr id="342" name="Google Shape;342;g142ad2f6649_0_154"/>
          <p:cNvSpPr txBox="1"/>
          <p:nvPr/>
        </p:nvSpPr>
        <p:spPr>
          <a:xfrm>
            <a:off x="401515" y="1584375"/>
            <a:ext cx="5694485" cy="2862282"/>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Look at the spread of data from BMI and look for outliers.</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was no difference in the median value in the union, smokers, and non-smokers’ BMI data. However, the union and non-smokers BMI data have many outliers.</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474E18F2-DE04-3060-8B0B-0935353D858D}"/>
              </a:ext>
            </a:extLst>
          </p:cNvPr>
          <p:cNvPicPr>
            <a:picLocks noChangeAspect="1"/>
          </p:cNvPicPr>
          <p:nvPr/>
        </p:nvPicPr>
        <p:blipFill>
          <a:blip r:embed="rId3"/>
          <a:stretch>
            <a:fillRect/>
          </a:stretch>
        </p:blipFill>
        <p:spPr>
          <a:xfrm>
            <a:off x="6108572" y="1584375"/>
            <a:ext cx="5681871" cy="4530140"/>
          </a:xfrm>
          <a:prstGeom prst="rect">
            <a:avLst/>
          </a:prstGeom>
        </p:spPr>
      </p:pic>
    </p:spTree>
    <p:extLst>
      <p:ext uri="{BB962C8B-B14F-4D97-AF65-F5344CB8AC3E}">
        <p14:creationId xmlns:p14="http://schemas.microsoft.com/office/powerpoint/2010/main" val="1917415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Boxplot - Charge </a:t>
            </a:r>
            <a:endParaRPr dirty="0"/>
          </a:p>
        </p:txBody>
      </p:sp>
      <p:sp>
        <p:nvSpPr>
          <p:cNvPr id="342" name="Google Shape;342;g142ad2f6649_0_154"/>
          <p:cNvSpPr txBox="1"/>
          <p:nvPr/>
        </p:nvSpPr>
        <p:spPr>
          <a:xfrm>
            <a:off x="401515" y="1584375"/>
            <a:ext cx="5694485" cy="3170058"/>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Look at the spread of data from BMI and look for outliers.</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was no difference in the median value in union and non-smokers charges data, but smoker’s charges data have a very high median value. However, the union and non-smokers charges data have many outliers.</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FE83E537-AD9D-EB8C-07AF-B58843EAF9C0}"/>
              </a:ext>
            </a:extLst>
          </p:cNvPr>
          <p:cNvPicPr>
            <a:picLocks noChangeAspect="1"/>
          </p:cNvPicPr>
          <p:nvPr/>
        </p:nvPicPr>
        <p:blipFill>
          <a:blip r:embed="rId3"/>
          <a:stretch>
            <a:fillRect/>
          </a:stretch>
        </p:blipFill>
        <p:spPr>
          <a:xfrm>
            <a:off x="6099127" y="1690825"/>
            <a:ext cx="5691316" cy="4456757"/>
          </a:xfrm>
          <a:prstGeom prst="rect">
            <a:avLst/>
          </a:prstGeom>
        </p:spPr>
      </p:pic>
    </p:spTree>
    <p:extLst>
      <p:ext uri="{BB962C8B-B14F-4D97-AF65-F5344CB8AC3E}">
        <p14:creationId xmlns:p14="http://schemas.microsoft.com/office/powerpoint/2010/main" val="1473463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Age and Charge (Smokers) </a:t>
            </a:r>
            <a:endParaRPr dirty="0"/>
          </a:p>
        </p:txBody>
      </p:sp>
      <p:sp>
        <p:nvSpPr>
          <p:cNvPr id="342" name="Google Shape;342;g142ad2f6649_0_154"/>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a smoker's age and charge.</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Age and charges have a weak positive correlation of 0.37.</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0BE972CD-FD47-CD6E-094A-4DF2B3230386}"/>
              </a:ext>
            </a:extLst>
          </p:cNvPr>
          <p:cNvPicPr>
            <a:picLocks noChangeAspect="1"/>
          </p:cNvPicPr>
          <p:nvPr/>
        </p:nvPicPr>
        <p:blipFill>
          <a:blip r:embed="rId3"/>
          <a:stretch>
            <a:fillRect/>
          </a:stretch>
        </p:blipFill>
        <p:spPr>
          <a:xfrm>
            <a:off x="3731492" y="2907975"/>
            <a:ext cx="4729015" cy="3584900"/>
          </a:xfrm>
          <a:prstGeom prst="rect">
            <a:avLst/>
          </a:prstGeom>
        </p:spPr>
      </p:pic>
    </p:spTree>
    <p:extLst>
      <p:ext uri="{BB962C8B-B14F-4D97-AF65-F5344CB8AC3E}">
        <p14:creationId xmlns:p14="http://schemas.microsoft.com/office/powerpoint/2010/main" val="13662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BMI and Charge (Smokers) </a:t>
            </a:r>
            <a:endParaRPr dirty="0"/>
          </a:p>
        </p:txBody>
      </p:sp>
      <p:sp>
        <p:nvSpPr>
          <p:cNvPr id="342" name="Google Shape;342;g142ad2f6649_0_154"/>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a smoker’s BMI and charge.</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BMI and charges have a strong positive correlation of 0.81.</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A03F4ADD-56FA-203D-A46B-6EB5C4A53564}"/>
              </a:ext>
            </a:extLst>
          </p:cNvPr>
          <p:cNvPicPr>
            <a:picLocks noChangeAspect="1"/>
          </p:cNvPicPr>
          <p:nvPr/>
        </p:nvPicPr>
        <p:blipFill>
          <a:blip r:embed="rId3"/>
          <a:stretch>
            <a:fillRect/>
          </a:stretch>
        </p:blipFill>
        <p:spPr>
          <a:xfrm>
            <a:off x="3719991" y="2907774"/>
            <a:ext cx="4752017" cy="3478958"/>
          </a:xfrm>
          <a:prstGeom prst="rect">
            <a:avLst/>
          </a:prstGeom>
        </p:spPr>
      </p:pic>
    </p:spTree>
    <p:extLst>
      <p:ext uri="{BB962C8B-B14F-4D97-AF65-F5344CB8AC3E}">
        <p14:creationId xmlns:p14="http://schemas.microsoft.com/office/powerpoint/2010/main" val="615153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Age and BMI (Smokers)</a:t>
            </a:r>
            <a:endParaRPr dirty="0"/>
          </a:p>
        </p:txBody>
      </p:sp>
      <p:sp>
        <p:nvSpPr>
          <p:cNvPr id="342" name="Google Shape;342;g142ad2f6649_0_154"/>
          <p:cNvSpPr txBox="1"/>
          <p:nvPr/>
        </p:nvSpPr>
        <p:spPr>
          <a:xfrm>
            <a:off x="401515" y="1584375"/>
            <a:ext cx="11388900" cy="13236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a smoker’s BMI and charge.</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Age and BMI do not correlate because the correlation value is close to zero.</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C43D5C12-9A13-3E3C-8CE2-89B6F47A40F1}"/>
              </a:ext>
            </a:extLst>
          </p:cNvPr>
          <p:cNvPicPr>
            <a:picLocks noChangeAspect="1"/>
          </p:cNvPicPr>
          <p:nvPr/>
        </p:nvPicPr>
        <p:blipFill>
          <a:blip r:embed="rId3"/>
          <a:stretch>
            <a:fillRect/>
          </a:stretch>
        </p:blipFill>
        <p:spPr>
          <a:xfrm>
            <a:off x="3737728" y="2911795"/>
            <a:ext cx="4716544" cy="3581080"/>
          </a:xfrm>
          <a:prstGeom prst="rect">
            <a:avLst/>
          </a:prstGeom>
        </p:spPr>
      </p:pic>
    </p:spTree>
    <p:extLst>
      <p:ext uri="{BB962C8B-B14F-4D97-AF65-F5344CB8AC3E}">
        <p14:creationId xmlns:p14="http://schemas.microsoft.com/office/powerpoint/2010/main" val="283152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6311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project dedicates to completing the final project in the probability course by </a:t>
            </a:r>
            <a:r>
              <a:rPr lang="en-US" sz="2000" dirty="0" err="1">
                <a:solidFill>
                  <a:srgbClr val="103864"/>
                </a:solidFill>
                <a:latin typeface="Sora"/>
                <a:ea typeface="Sora"/>
                <a:cs typeface="Sora"/>
                <a:sym typeface="Sora"/>
              </a:rPr>
              <a:t>Paccman</a:t>
            </a:r>
            <a:r>
              <a:rPr lang="en-US" sz="2000" dirty="0">
                <a:solidFill>
                  <a:srgbClr val="103864"/>
                </a:solidFill>
                <a:latin typeface="Sora"/>
                <a:ea typeface="Sora"/>
                <a:cs typeface="Sora"/>
                <a:sym typeface="Sora"/>
              </a:rPr>
              <a:t>. In this project, we will tell about the probabilities that may appear in insurance data. This project contains descriptive statistics, categorical variable analysis (PMF), continuous variable analysis (CDF), variable correlation analysis, and hypothesis testing. This analysis will answer several research questions.</a:t>
            </a:r>
            <a:endParaRPr sz="2000" dirty="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err="1"/>
              <a:t>Pairplot</a:t>
            </a:r>
            <a:r>
              <a:rPr lang="en-US" dirty="0"/>
              <a:t> – Non-Smokers </a:t>
            </a:r>
            <a:endParaRPr dirty="0"/>
          </a:p>
        </p:txBody>
      </p:sp>
      <p:sp>
        <p:nvSpPr>
          <p:cNvPr id="342" name="Google Shape;342;g142ad2f6649_0_154"/>
          <p:cNvSpPr txBox="1"/>
          <p:nvPr/>
        </p:nvSpPr>
        <p:spPr>
          <a:xfrm>
            <a:off x="401515" y="1584375"/>
            <a:ext cx="5694485" cy="2862282"/>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 explanation of what you did</a:t>
            </a: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above plot is non-smoker data showing several possible variables that correlate. Any variables that correlate the same as the data smoker but are strong or weak in correlation will investigate further.</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B8002843-538E-08BD-926D-DEF30AE35574}"/>
              </a:ext>
            </a:extLst>
          </p:cNvPr>
          <p:cNvPicPr>
            <a:picLocks noChangeAspect="1"/>
          </p:cNvPicPr>
          <p:nvPr/>
        </p:nvPicPr>
        <p:blipFill>
          <a:blip r:embed="rId3"/>
          <a:stretch>
            <a:fillRect/>
          </a:stretch>
        </p:blipFill>
        <p:spPr>
          <a:xfrm>
            <a:off x="6583680" y="1485899"/>
            <a:ext cx="5444594" cy="4906312"/>
          </a:xfrm>
          <a:prstGeom prst="rect">
            <a:avLst/>
          </a:prstGeom>
        </p:spPr>
      </p:pic>
    </p:spTree>
    <p:extLst>
      <p:ext uri="{BB962C8B-B14F-4D97-AF65-F5344CB8AC3E}">
        <p14:creationId xmlns:p14="http://schemas.microsoft.com/office/powerpoint/2010/main" val="3247838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Age and Charge (Non-smokers) </a:t>
            </a:r>
            <a:endParaRPr dirty="0"/>
          </a:p>
        </p:txBody>
      </p:sp>
      <p:sp>
        <p:nvSpPr>
          <p:cNvPr id="342" name="Google Shape;342;g142ad2f6649_0_154"/>
          <p:cNvSpPr txBox="1"/>
          <p:nvPr/>
        </p:nvSpPr>
        <p:spPr>
          <a:xfrm>
            <a:off x="401515" y="1584375"/>
            <a:ext cx="11388900" cy="13236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non-smokers age and charge.</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Age and charge have a strong positive correlation of 0.63.</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91ADFEAB-2D45-B159-AC4E-5A1513CE9E88}"/>
              </a:ext>
            </a:extLst>
          </p:cNvPr>
          <p:cNvPicPr>
            <a:picLocks noChangeAspect="1"/>
          </p:cNvPicPr>
          <p:nvPr/>
        </p:nvPicPr>
        <p:blipFill>
          <a:blip r:embed="rId3"/>
          <a:stretch>
            <a:fillRect/>
          </a:stretch>
        </p:blipFill>
        <p:spPr>
          <a:xfrm>
            <a:off x="3684610" y="2907975"/>
            <a:ext cx="4822780" cy="3584900"/>
          </a:xfrm>
          <a:prstGeom prst="rect">
            <a:avLst/>
          </a:prstGeom>
        </p:spPr>
      </p:pic>
    </p:spTree>
    <p:extLst>
      <p:ext uri="{BB962C8B-B14F-4D97-AF65-F5344CB8AC3E}">
        <p14:creationId xmlns:p14="http://schemas.microsoft.com/office/powerpoint/2010/main" val="353571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BMI and charge (Non-smokers) </a:t>
            </a:r>
            <a:endParaRPr dirty="0"/>
          </a:p>
        </p:txBody>
      </p:sp>
      <p:sp>
        <p:nvSpPr>
          <p:cNvPr id="342" name="Google Shape;342;g142ad2f6649_0_154"/>
          <p:cNvSpPr txBox="1"/>
          <p:nvPr/>
        </p:nvSpPr>
        <p:spPr>
          <a:xfrm>
            <a:off x="401515" y="1584375"/>
            <a:ext cx="11388900" cy="13236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non-smokers BMI and charge.</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BMI and charges do not correlate because the correlation value is close to zero.</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152E415A-D259-BBE4-CA1B-CCE2E032AF42}"/>
              </a:ext>
            </a:extLst>
          </p:cNvPr>
          <p:cNvPicPr>
            <a:picLocks noChangeAspect="1"/>
          </p:cNvPicPr>
          <p:nvPr/>
        </p:nvPicPr>
        <p:blipFill>
          <a:blip r:embed="rId3"/>
          <a:stretch>
            <a:fillRect/>
          </a:stretch>
        </p:blipFill>
        <p:spPr>
          <a:xfrm>
            <a:off x="3731904" y="2907975"/>
            <a:ext cx="4728192" cy="3584900"/>
          </a:xfrm>
          <a:prstGeom prst="rect">
            <a:avLst/>
          </a:prstGeom>
        </p:spPr>
      </p:pic>
    </p:spTree>
    <p:extLst>
      <p:ext uri="{BB962C8B-B14F-4D97-AF65-F5344CB8AC3E}">
        <p14:creationId xmlns:p14="http://schemas.microsoft.com/office/powerpoint/2010/main" val="3675503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 Age and BMI (Non-smokers) </a:t>
            </a:r>
            <a:endParaRPr dirty="0"/>
          </a:p>
        </p:txBody>
      </p:sp>
      <p:sp>
        <p:nvSpPr>
          <p:cNvPr id="342" name="Google Shape;342;g142ad2f6649_0_154"/>
          <p:cNvSpPr txBox="1"/>
          <p:nvPr/>
        </p:nvSpPr>
        <p:spPr>
          <a:xfrm>
            <a:off x="401515" y="1584375"/>
            <a:ext cx="11388900" cy="1323600"/>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Find the correlation coefficient of non-smokers age and BMI.</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Age and BMI have a weak positive correlation of 0.12.</a:t>
            </a:r>
            <a:endParaRPr sz="20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7C01320A-91D5-C8F3-FD36-BBF5B4BDE4F3}"/>
              </a:ext>
            </a:extLst>
          </p:cNvPr>
          <p:cNvPicPr>
            <a:picLocks noChangeAspect="1"/>
          </p:cNvPicPr>
          <p:nvPr/>
        </p:nvPicPr>
        <p:blipFill>
          <a:blip r:embed="rId3"/>
          <a:stretch>
            <a:fillRect/>
          </a:stretch>
        </p:blipFill>
        <p:spPr>
          <a:xfrm>
            <a:off x="3711766" y="2912307"/>
            <a:ext cx="4755854" cy="3615186"/>
          </a:xfrm>
          <a:prstGeom prst="rect">
            <a:avLst/>
          </a:prstGeom>
        </p:spPr>
      </p:pic>
    </p:spTree>
    <p:extLst>
      <p:ext uri="{BB962C8B-B14F-4D97-AF65-F5344CB8AC3E}">
        <p14:creationId xmlns:p14="http://schemas.microsoft.com/office/powerpoint/2010/main" val="3123770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Smoker’s charges are higher than non smoker’s</a:t>
            </a:r>
            <a:endParaRPr/>
          </a:p>
        </p:txBody>
      </p:sp>
      <mc:AlternateContent xmlns:mc="http://schemas.openxmlformats.org/markup-compatibility/2006" xmlns:a14="http://schemas.microsoft.com/office/drawing/2010/main">
        <mc:Choice Requires="a14">
          <p:sp>
            <p:nvSpPr>
              <p:cNvPr id="354" name="Google Shape;354;g142ad2f6649_0_129"/>
              <p:cNvSpPr txBox="1"/>
              <p:nvPr/>
            </p:nvSpPr>
            <p:spPr>
              <a:xfrm>
                <a:off x="388943" y="4102490"/>
                <a:ext cx="11388900" cy="201326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 explanation of what you did</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p-value is </a:t>
                </a:r>
                <a14:m>
                  <m:oMath xmlns:m="http://schemas.openxmlformats.org/officeDocument/2006/math">
                    <m:r>
                      <a:rPr lang="en-US" sz="2000" b="0" i="1" smtClean="0">
                        <a:solidFill>
                          <a:srgbClr val="103864"/>
                        </a:solidFill>
                        <a:latin typeface="Cambria Math" panose="02040503050406030204" pitchFamily="18" charset="0"/>
                        <a:ea typeface="Sora"/>
                        <a:cs typeface="Sora"/>
                        <a:sym typeface="Sora"/>
                      </a:rPr>
                      <m:t>1,97</m:t>
                    </m:r>
                    <m:r>
                      <a:rPr lang="en-US" sz="2000" b="0" i="1" smtClean="0">
                        <a:solidFill>
                          <a:srgbClr val="103864"/>
                        </a:solidFill>
                        <a:latin typeface="Cambria Math" panose="02040503050406030204" pitchFamily="18" charset="0"/>
                        <a:ea typeface="Sora"/>
                        <a:cs typeface="Sora"/>
                        <a:sym typeface="Sora"/>
                      </a:rPr>
                      <m:t>𝑥</m:t>
                    </m:r>
                    <m:sSup>
                      <m:sSupPr>
                        <m:ctrlPr>
                          <a:rPr lang="en-US" sz="2000" b="0" i="1" smtClean="0">
                            <a:solidFill>
                              <a:srgbClr val="103864"/>
                            </a:solidFill>
                            <a:latin typeface="Cambria Math" panose="02040503050406030204" pitchFamily="18" charset="0"/>
                            <a:cs typeface="Sora"/>
                            <a:sym typeface="Sora"/>
                          </a:rPr>
                        </m:ctrlPr>
                      </m:sSupPr>
                      <m:e>
                        <m:r>
                          <a:rPr lang="en-US" sz="2000" b="0" i="1" smtClean="0">
                            <a:solidFill>
                              <a:srgbClr val="103864"/>
                            </a:solidFill>
                            <a:latin typeface="Cambria Math" panose="02040503050406030204" pitchFamily="18" charset="0"/>
                            <a:cs typeface="Sora"/>
                            <a:sym typeface="Sora"/>
                          </a:rPr>
                          <m:t>10</m:t>
                        </m:r>
                      </m:e>
                      <m:sup>
                        <m:r>
                          <a:rPr lang="en-US" sz="2000" b="0" i="1" smtClean="0">
                            <a:solidFill>
                              <a:srgbClr val="103864"/>
                            </a:solidFill>
                            <a:latin typeface="Cambria Math" panose="02040503050406030204" pitchFamily="18" charset="0"/>
                            <a:cs typeface="Sora"/>
                            <a:sym typeface="Sora"/>
                          </a:rPr>
                          <m:t>−14</m:t>
                        </m:r>
                      </m:sup>
                    </m:sSup>
                  </m:oMath>
                </a14:m>
                <a:endParaRPr lang="en-US"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Reject Null Hypothesis: charges for smokers are statistically more significant than charges for non-smokers.</a:t>
                </a:r>
                <a:endParaRPr sz="2000" dirty="0">
                  <a:solidFill>
                    <a:srgbClr val="103864"/>
                  </a:solidFill>
                  <a:latin typeface="Sora"/>
                  <a:ea typeface="Sora"/>
                  <a:cs typeface="Sora"/>
                  <a:sym typeface="Sora"/>
                </a:endParaRPr>
              </a:p>
            </p:txBody>
          </p:sp>
        </mc:Choice>
        <mc:Fallback xmlns="">
          <p:sp>
            <p:nvSpPr>
              <p:cNvPr id="354" name="Google Shape;354;g142ad2f6649_0_129"/>
              <p:cNvSpPr txBox="1">
                <a:spLocks noRot="1" noChangeAspect="1" noMove="1" noResize="1" noEditPoints="1" noAdjustHandles="1" noChangeArrowheads="1" noChangeShapeType="1" noTextEdit="1"/>
              </p:cNvSpPr>
              <p:nvPr/>
            </p:nvSpPr>
            <p:spPr>
              <a:xfrm>
                <a:off x="388943" y="4102490"/>
                <a:ext cx="11388900" cy="2013268"/>
              </a:xfrm>
              <a:prstGeom prst="rect">
                <a:avLst/>
              </a:prstGeom>
              <a:blipFill>
                <a:blip r:embed="rId3"/>
                <a:stretch>
                  <a:fillRect t="-2727" b="-606"/>
                </a:stretch>
              </a:blipFill>
              <a:ln>
                <a:noFill/>
              </a:ln>
            </p:spPr>
            <p:txBody>
              <a:bodyPr/>
              <a:lstStyle/>
              <a:p>
                <a:r>
                  <a:rPr lang="id-ID">
                    <a:noFill/>
                  </a:rPr>
                  <a:t> </a:t>
                </a:r>
              </a:p>
            </p:txBody>
          </p:sp>
        </mc:Fallback>
      </mc:AlternateContent>
      <p:pic>
        <p:nvPicPr>
          <p:cNvPr id="5" name="Picture 4">
            <a:extLst>
              <a:ext uri="{FF2B5EF4-FFF2-40B4-BE49-F238E27FC236}">
                <a16:creationId xmlns:a16="http://schemas.microsoft.com/office/drawing/2014/main" id="{1A002D4E-6BDF-40BE-D656-B4A1282E48AA}"/>
              </a:ext>
            </a:extLst>
          </p:cNvPr>
          <p:cNvPicPr>
            <a:picLocks noChangeAspect="1"/>
          </p:cNvPicPr>
          <p:nvPr/>
        </p:nvPicPr>
        <p:blipFill>
          <a:blip r:embed="rId4"/>
          <a:stretch>
            <a:fillRect/>
          </a:stretch>
        </p:blipFill>
        <p:spPr>
          <a:xfrm>
            <a:off x="1865109" y="1671770"/>
            <a:ext cx="8436568" cy="21674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High BMI charges are higher than low BMI</a:t>
            </a:r>
            <a:endParaRPr dirty="0"/>
          </a:p>
        </p:txBody>
      </p:sp>
      <mc:AlternateContent xmlns:mc="http://schemas.openxmlformats.org/markup-compatibility/2006" xmlns:a14="http://schemas.microsoft.com/office/drawing/2010/main">
        <mc:Choice Requires="a14">
          <p:sp>
            <p:nvSpPr>
              <p:cNvPr id="354" name="Google Shape;354;g142ad2f6649_0_129"/>
              <p:cNvSpPr txBox="1"/>
              <p:nvPr/>
            </p:nvSpPr>
            <p:spPr>
              <a:xfrm>
                <a:off x="388943" y="4102490"/>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 explanation of what you did</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p-value is </a:t>
                </a:r>
                <a14:m>
                  <m:oMath xmlns:m="http://schemas.openxmlformats.org/officeDocument/2006/math">
                    <m:r>
                      <a:rPr kumimoji="0" lang="en-US" sz="2000" b="0" i="1" u="none" strike="noStrike" kern="0" cap="none" spc="0" normalizeH="0" baseline="0" noProof="0" smtClean="0">
                        <a:ln>
                          <a:noFill/>
                        </a:ln>
                        <a:solidFill>
                          <a:srgbClr val="103864"/>
                        </a:solidFill>
                        <a:effectLst/>
                        <a:uLnTx/>
                        <a:uFillTx/>
                        <a:latin typeface="Cambria Math" panose="02040503050406030204" pitchFamily="18" charset="0"/>
                        <a:ea typeface="Sora"/>
                        <a:cs typeface="Sora"/>
                        <a:sym typeface="Sora"/>
                      </a:rPr>
                      <m:t>1</m:t>
                    </m:r>
                    <m:r>
                      <a:rPr kumimoji="0" lang="en-US" sz="2000" b="0" i="1" u="none" strike="noStrike" kern="0" cap="none" spc="0" normalizeH="0" baseline="0" noProof="0" smtClean="0">
                        <a:ln>
                          <a:noFill/>
                        </a:ln>
                        <a:solidFill>
                          <a:srgbClr val="103864"/>
                        </a:solidFill>
                        <a:effectLst/>
                        <a:uLnTx/>
                        <a:uFillTx/>
                        <a:latin typeface="Cambria Math" panose="02040503050406030204" pitchFamily="18" charset="0"/>
                        <a:ea typeface="Sora"/>
                        <a:cs typeface="Sora"/>
                        <a:sym typeface="Sora"/>
                      </a:rPr>
                      <m:t>,</m:t>
                    </m:r>
                    <m:r>
                      <a:rPr kumimoji="0" lang="en-US" sz="2000" b="0" i="1" u="none" strike="noStrike" kern="0" cap="none" spc="0" normalizeH="0" baseline="0" noProof="0" smtClean="0">
                        <a:ln>
                          <a:noFill/>
                        </a:ln>
                        <a:solidFill>
                          <a:srgbClr val="103864"/>
                        </a:solidFill>
                        <a:effectLst/>
                        <a:uLnTx/>
                        <a:uFillTx/>
                        <a:latin typeface="Cambria Math" panose="02040503050406030204" pitchFamily="18" charset="0"/>
                        <a:ea typeface="Sora"/>
                        <a:cs typeface="Sora"/>
                        <a:sym typeface="Sora"/>
                      </a:rPr>
                      <m:t>67</m:t>
                    </m:r>
                    <m:r>
                      <a:rPr kumimoji="0" lang="en-US" sz="2000" b="0" i="1" u="none" strike="noStrike" kern="0" cap="none" spc="0" normalizeH="0" baseline="0" noProof="0" smtClean="0">
                        <a:ln>
                          <a:noFill/>
                        </a:ln>
                        <a:solidFill>
                          <a:srgbClr val="103864"/>
                        </a:solidFill>
                        <a:effectLst/>
                        <a:uLnTx/>
                        <a:uFillTx/>
                        <a:latin typeface="Cambria Math" panose="02040503050406030204" pitchFamily="18" charset="0"/>
                        <a:ea typeface="Sora"/>
                        <a:cs typeface="Sora"/>
                        <a:sym typeface="Sora"/>
                      </a:rPr>
                      <m:t>𝑥</m:t>
                    </m:r>
                    <m:sSup>
                      <m:sSupPr>
                        <m:ctrlPr>
                          <a:rPr kumimoji="0" lang="ar-AE" sz="2000" b="0" i="1" u="none" strike="noStrike" kern="0" cap="none" spc="0" normalizeH="0" baseline="0" noProof="0" smtClean="0">
                            <a:ln>
                              <a:noFill/>
                            </a:ln>
                            <a:solidFill>
                              <a:srgbClr val="103864"/>
                            </a:solidFill>
                            <a:effectLst/>
                            <a:uLnTx/>
                            <a:uFillTx/>
                            <a:latin typeface="Cambria Math" panose="02040503050406030204" pitchFamily="18" charset="0"/>
                            <a:cs typeface="Sora"/>
                            <a:sym typeface="Sora"/>
                          </a:rPr>
                        </m:ctrlPr>
                      </m:sSupPr>
                      <m:e>
                        <m:r>
                          <a:rPr kumimoji="0" lang="ar-AE" sz="2000" b="0" i="1" u="none" strike="noStrike" kern="0" cap="none" spc="0" normalizeH="0" baseline="0" noProof="0" smtClean="0">
                            <a:ln>
                              <a:noFill/>
                            </a:ln>
                            <a:solidFill>
                              <a:srgbClr val="103864"/>
                            </a:solidFill>
                            <a:effectLst/>
                            <a:uLnTx/>
                            <a:uFillTx/>
                            <a:latin typeface="Cambria Math" panose="02040503050406030204" pitchFamily="18" charset="0"/>
                            <a:cs typeface="Sora"/>
                            <a:sym typeface="Sora"/>
                          </a:rPr>
                          <m:t>10</m:t>
                        </m:r>
                      </m:e>
                      <m:sup>
                        <m:r>
                          <a:rPr kumimoji="0" lang="ar-AE" sz="2000" b="0" i="1" u="none" strike="noStrike" kern="0" cap="none" spc="0" normalizeH="0" baseline="0" noProof="0" smtClean="0">
                            <a:ln>
                              <a:noFill/>
                            </a:ln>
                            <a:solidFill>
                              <a:srgbClr val="103864"/>
                            </a:solidFill>
                            <a:effectLst/>
                            <a:uLnTx/>
                            <a:uFillTx/>
                            <a:latin typeface="Cambria Math" panose="02040503050406030204" pitchFamily="18" charset="0"/>
                            <a:cs typeface="Sora"/>
                            <a:sym typeface="Sora"/>
                          </a:rPr>
                          <m:t>−</m:t>
                        </m:r>
                        <m:r>
                          <a:rPr kumimoji="0" lang="en-US" sz="2000" b="0" i="1" u="none" strike="noStrike" kern="0" cap="none" spc="0" normalizeH="0" baseline="0" noProof="0" smtClean="0">
                            <a:ln>
                              <a:noFill/>
                            </a:ln>
                            <a:solidFill>
                              <a:srgbClr val="103864"/>
                            </a:solidFill>
                            <a:effectLst/>
                            <a:uLnTx/>
                            <a:uFillTx/>
                            <a:latin typeface="Cambria Math" panose="02040503050406030204" pitchFamily="18" charset="0"/>
                            <a:cs typeface="Sora"/>
                            <a:sym typeface="Sora"/>
                          </a:rPr>
                          <m:t>5</m:t>
                        </m:r>
                      </m:sup>
                    </m:sSup>
                  </m:oMath>
                </a14:m>
                <a:endParaRPr lang="ar-AE"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Reject Null Hypothesis: Charges with BMI greater than 25 are statistically </a:t>
                </a:r>
                <a:r>
                  <a:rPr lang="en-US" sz="2000" dirty="0" err="1">
                    <a:solidFill>
                      <a:srgbClr val="103864"/>
                    </a:solidFill>
                    <a:latin typeface="Sora"/>
                    <a:ea typeface="Sora"/>
                    <a:cs typeface="Sora"/>
                    <a:sym typeface="Sora"/>
                  </a:rPr>
                  <a:t>siginifican</a:t>
                </a:r>
                <a:r>
                  <a:rPr lang="en-US" sz="2000" dirty="0">
                    <a:solidFill>
                      <a:srgbClr val="103864"/>
                    </a:solidFill>
                    <a:latin typeface="Sora"/>
                    <a:ea typeface="Sora"/>
                    <a:cs typeface="Sora"/>
                    <a:sym typeface="Sora"/>
                  </a:rPr>
                  <a:t> than charges with BMI less than 25</a:t>
                </a:r>
                <a:endParaRPr sz="2000" dirty="0">
                  <a:solidFill>
                    <a:srgbClr val="103864"/>
                  </a:solidFill>
                  <a:latin typeface="Sora"/>
                  <a:ea typeface="Sora"/>
                  <a:cs typeface="Sora"/>
                  <a:sym typeface="Sora"/>
                </a:endParaRPr>
              </a:p>
            </p:txBody>
          </p:sp>
        </mc:Choice>
        <mc:Fallback xmlns="">
          <p:sp>
            <p:nvSpPr>
              <p:cNvPr id="354" name="Google Shape;354;g142ad2f6649_0_129"/>
              <p:cNvSpPr txBox="1">
                <a:spLocks noRot="1" noChangeAspect="1" noMove="1" noResize="1" noEditPoints="1" noAdjustHandles="1" noChangeArrowheads="1" noChangeShapeType="1" noTextEdit="1"/>
              </p:cNvSpPr>
              <p:nvPr/>
            </p:nvSpPr>
            <p:spPr>
              <a:xfrm>
                <a:off x="388943" y="4102490"/>
                <a:ext cx="11388900" cy="1938952"/>
              </a:xfrm>
              <a:prstGeom prst="rect">
                <a:avLst/>
              </a:prstGeom>
              <a:blipFill>
                <a:blip r:embed="rId3"/>
                <a:stretch>
                  <a:fillRect t="-2830" b="-4717"/>
                </a:stretch>
              </a:blipFill>
              <a:ln>
                <a:noFill/>
              </a:ln>
            </p:spPr>
            <p:txBody>
              <a:bodyPr/>
              <a:lstStyle/>
              <a:p>
                <a:r>
                  <a:rPr lang="id-ID">
                    <a:noFill/>
                  </a:rPr>
                  <a:t> </a:t>
                </a:r>
              </a:p>
            </p:txBody>
          </p:sp>
        </mc:Fallback>
      </mc:AlternateContent>
      <p:pic>
        <p:nvPicPr>
          <p:cNvPr id="3" name="Picture 2">
            <a:extLst>
              <a:ext uri="{FF2B5EF4-FFF2-40B4-BE49-F238E27FC236}">
                <a16:creationId xmlns:a16="http://schemas.microsoft.com/office/drawing/2014/main" id="{1DE00E73-035B-212F-7274-508CEC59BB55}"/>
              </a:ext>
            </a:extLst>
          </p:cNvPr>
          <p:cNvPicPr>
            <a:picLocks noChangeAspect="1"/>
          </p:cNvPicPr>
          <p:nvPr/>
        </p:nvPicPr>
        <p:blipFill>
          <a:blip r:embed="rId4"/>
          <a:stretch>
            <a:fillRect/>
          </a:stretch>
        </p:blipFill>
        <p:spPr>
          <a:xfrm>
            <a:off x="1939785" y="1690825"/>
            <a:ext cx="8312430" cy="2135587"/>
          </a:xfrm>
          <a:prstGeom prst="rect">
            <a:avLst/>
          </a:prstGeom>
        </p:spPr>
      </p:pic>
    </p:spTree>
    <p:extLst>
      <p:ext uri="{BB962C8B-B14F-4D97-AF65-F5344CB8AC3E}">
        <p14:creationId xmlns:p14="http://schemas.microsoft.com/office/powerpoint/2010/main" val="895146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Is female and male BMI the same</a:t>
            </a:r>
            <a:endParaRPr dirty="0"/>
          </a:p>
        </p:txBody>
      </p:sp>
      <p:sp>
        <p:nvSpPr>
          <p:cNvPr id="354" name="Google Shape;354;g142ad2f6649_0_129"/>
          <p:cNvSpPr txBox="1"/>
          <p:nvPr/>
        </p:nvSpPr>
        <p:spPr>
          <a:xfrm>
            <a:off x="388943" y="4102490"/>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 explanation of what you did</a:t>
            </a:r>
            <a:endParaRPr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endParaRPr sz="2000"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p-value is 0.089 </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Fail to Reject Null Hypothesis: the BMI of females and the BMI of males are not statistically different</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DD1717A4-9CA9-BEC9-3D4B-E5C4EB26C514}"/>
              </a:ext>
            </a:extLst>
          </p:cNvPr>
          <p:cNvPicPr>
            <a:picLocks noChangeAspect="1"/>
          </p:cNvPicPr>
          <p:nvPr/>
        </p:nvPicPr>
        <p:blipFill>
          <a:blip r:embed="rId3"/>
          <a:stretch>
            <a:fillRect/>
          </a:stretch>
        </p:blipFill>
        <p:spPr>
          <a:xfrm>
            <a:off x="1795581" y="1791816"/>
            <a:ext cx="8600837" cy="2209683"/>
          </a:xfrm>
          <a:prstGeom prst="rect">
            <a:avLst/>
          </a:prstGeom>
        </p:spPr>
      </p:pic>
    </p:spTree>
    <p:extLst>
      <p:ext uri="{BB962C8B-B14F-4D97-AF65-F5344CB8AC3E}">
        <p14:creationId xmlns:p14="http://schemas.microsoft.com/office/powerpoint/2010/main" val="2911276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470894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age of users in this dataset has an age range of 39-40 years. The overall average BMI was 30.6. The proportion between females and males balances during the charge distribution skew. So the median value is more reliable than the average.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However, if examined more closely, the proportion of users who smoke and do not smoke differs. The number who smoke is only about 20% of the entire dataset. Then the proportion of females and males changed. Their previously balanced proportion is now an increasing proportion of men. That is, the probability of males getting high health charges; probability value also increased to 58%. In comparison, the probability value of females fell to 42%.</a:t>
            </a:r>
          </a:p>
          <a:p>
            <a:pPr marL="457200" lvl="0" indent="0" algn="l" rtl="0">
              <a:spcBef>
                <a:spcPts val="0"/>
              </a:spcBef>
              <a:spcAft>
                <a:spcPts val="0"/>
              </a:spcAft>
              <a:buNone/>
            </a:pPr>
            <a:endParaRPr lang="en-US"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a:p>
            <a:pPr marL="457200" lvl="0" indent="0" algn="l" rtl="0">
              <a:spcBef>
                <a:spcPts val="0"/>
              </a:spcBef>
              <a:spcAft>
                <a:spcPts val="0"/>
              </a:spcAft>
              <a:buNone/>
            </a:pP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470894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What is the value limit if medical bills are declared high? So we set 16,700 USD as the limit value in this experiment. From all datasets, the probability of someone getting a high health bill is 38.85%. If we add one more condition, the BMI value is above the standard. Then the probability value increases to 41.5%, and vice versa; if the BMI value is below the norm, the probability value drops to 19.62%.</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Suppose the condition adds one more, such as a user who smokes and does not smoke. So it is unnecessary to calculate the probability again because the distribution of health bills for smokers and non-smokers differs. The minimum charge for smokers is around 12,000 USD, while the maximum charge for the entire dataset is about 30,000 USD. Based on a predetermined limit, namely: 16,700 USD. So if someone is a smoker with a BMI value above 25, the chances of him getting a high health charge are huge.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3415639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Now, we will look for the probability value of a non-smoker user based on gender. Still, the BMI value is above the standard in the same conditions. The probability of high health charges by gender is not much different. However, the probability of females is slightly higher than that of males. The probability of a female with a BMI value above 25 is 10.17%.</a:t>
            </a:r>
          </a:p>
          <a:p>
            <a:pPr marL="457200" lvl="0"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After analyzing the correlation between smoking users, BMI and health charges had a strong positive correlation. Meanwhile, age and health charges have a weak positive correlation. Age and BMI do not correlate.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Then, a correlation analysis on non-smoking users found that age and health charges had a strong positive correlation. Meanwhile, age and BMI have a weak positive correlation. BMI and health charges are not correlated at all.</a:t>
            </a: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p:txBody>
      </p:sp>
    </p:spTree>
    <p:extLst>
      <p:ext uri="{BB962C8B-B14F-4D97-AF65-F5344CB8AC3E}">
        <p14:creationId xmlns:p14="http://schemas.microsoft.com/office/powerpoint/2010/main" val="1736371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Next, do hypothesis testing for several assumptions. The test statistic used is the z-test with two variables. I was using the z-test because this dataset has more than 30.</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first hypothesis testing can conclude that charges for smokers are statistically more significant than charges for non-smokers. The p-value is 1,97x10^(-14).</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second hypothesis testing can conclude that charges with BMI greater than 25 are statistically significant than charges with BMI less than 25. The p-value is 1,67x10^(-5).</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third hypothesis testing can conclude that the BMI of females and the BMI of males are not statistically different. The p-value is 0.089.</a:t>
            </a: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3622134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Reference</a:t>
            </a:r>
            <a:endParaRPr/>
          </a:p>
        </p:txBody>
      </p:sp>
      <p:sp>
        <p:nvSpPr>
          <p:cNvPr id="390" name="Google Shape;390;p2"/>
          <p:cNvSpPr txBox="1"/>
          <p:nvPr/>
        </p:nvSpPr>
        <p:spPr>
          <a:xfrm>
            <a:off x="401515" y="1584375"/>
            <a:ext cx="11388900" cy="400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a:solidFill>
                  <a:srgbClr val="103864"/>
                </a:solidFill>
                <a:latin typeface="Sora"/>
                <a:ea typeface="Sora"/>
                <a:cs typeface="Sora"/>
                <a:sym typeface="Sora"/>
              </a:rPr>
              <a:t>list all of references you used</a:t>
            </a:r>
            <a:endParaRPr sz="1400" b="0" i="0" u="none" strike="noStrike" cap="none">
              <a:solidFill>
                <a:srgbClr val="000000"/>
              </a:solidFill>
              <a:latin typeface="Sora"/>
              <a:ea typeface="Sora"/>
              <a:cs typeface="Sora"/>
              <a:sym typeface="So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Dataset</a:t>
            </a:r>
            <a:endParaRPr/>
          </a:p>
        </p:txBody>
      </p:sp>
      <p:sp>
        <p:nvSpPr>
          <p:cNvPr id="222" name="Google Shape;222;g142ad2f6649_0_79"/>
          <p:cNvSpPr txBox="1"/>
          <p:nvPr/>
        </p:nvSpPr>
        <p:spPr>
          <a:xfrm>
            <a:off x="401515" y="1584375"/>
            <a:ext cx="11388900" cy="4805378"/>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Age</a:t>
            </a:r>
            <a:r>
              <a:rPr lang="en-US" sz="2000" dirty="0">
                <a:effectLst/>
                <a:latin typeface="Sora" panose="020B0604020202020204" charset="0"/>
                <a:ea typeface="Calibri" panose="020F0502020204030204" pitchFamily="34" charset="0"/>
                <a:cs typeface="Sora" panose="020B0604020202020204" charset="0"/>
              </a:rPr>
              <a:t> - This is an integer indicating the primary beneficiary’s age (excluding those above 64 years since the government generally covers them).</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Sex</a:t>
            </a:r>
            <a:r>
              <a:rPr lang="en-US" sz="2000" dirty="0">
                <a:effectLst/>
                <a:latin typeface="Sora" panose="020B0604020202020204" charset="0"/>
                <a:ea typeface="Calibri" panose="020F0502020204030204" pitchFamily="34" charset="0"/>
                <a:cs typeface="Sora" panose="020B0604020202020204" charset="0"/>
              </a:rPr>
              <a:t> - This is the policyholder’s gender, either male or female.</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BMI</a:t>
            </a:r>
            <a:r>
              <a:rPr lang="en-US" sz="2000" dirty="0">
                <a:effectLst/>
                <a:latin typeface="Sora" panose="020B0604020202020204" charset="0"/>
                <a:ea typeface="Calibri" panose="020F0502020204030204" pitchFamily="34" charset="0"/>
                <a:cs typeface="Sora" panose="020B0604020202020204" charset="0"/>
              </a:rPr>
              <a:t> - This is the body mass index (BMI), which provides a sense of how over or under-weight a person is relative to their height. BMI is equal to weight (in kilograms) divided by height (in meters) squared. An ideal BMI is within the range of 18.5 to 24.9.</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Children</a:t>
            </a:r>
            <a:r>
              <a:rPr lang="en-US" sz="2000" dirty="0">
                <a:effectLst/>
                <a:latin typeface="Sora" panose="020B0604020202020204" charset="0"/>
                <a:ea typeface="Calibri" panose="020F0502020204030204" pitchFamily="34" charset="0"/>
                <a:cs typeface="Sora" panose="020B0604020202020204" charset="0"/>
              </a:rPr>
              <a:t> - This is an integer indicating the number of children/dependents covered by the insurance plan.</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Smoker</a:t>
            </a:r>
            <a:r>
              <a:rPr lang="en-US" sz="2000" dirty="0">
                <a:effectLst/>
                <a:latin typeface="Sora" panose="020B0604020202020204" charset="0"/>
                <a:ea typeface="Calibri" panose="020F0502020204030204" pitchFamily="34" charset="0"/>
                <a:cs typeface="Sora" panose="020B0604020202020204" charset="0"/>
              </a:rPr>
              <a:t> - This is yes or no, depending on whether the insured regularly smokes tobacco.</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Region</a:t>
            </a:r>
            <a:r>
              <a:rPr lang="en-US" sz="2000" dirty="0">
                <a:effectLst/>
                <a:latin typeface="Sora" panose="020B0604020202020204" charset="0"/>
                <a:ea typeface="Calibri" panose="020F0502020204030204" pitchFamily="34" charset="0"/>
                <a:cs typeface="Sora" panose="020B0604020202020204" charset="0"/>
              </a:rPr>
              <a:t> - This is the beneficiary’s place of residence in the U.S., divided into four geographic regions - northeast, southeast, southwest, or northwest.</a:t>
            </a:r>
            <a:endParaRPr lang="id-ID" sz="2000" dirty="0">
              <a:effectLst/>
              <a:latin typeface="Sora" panose="020B0604020202020204" charset="0"/>
              <a:ea typeface="Calibri" panose="020F0502020204030204" pitchFamily="34" charset="0"/>
              <a:cs typeface="Sora" panose="020B0604020202020204" charset="0"/>
            </a:endParaRPr>
          </a:p>
          <a:p>
            <a:pPr marL="342900" lvl="0" indent="-342900">
              <a:lnSpc>
                <a:spcPct val="107000"/>
              </a:lnSpc>
              <a:spcAft>
                <a:spcPts val="800"/>
              </a:spcAft>
              <a:buFont typeface="Symbol" panose="05050102010706020507" pitchFamily="18" charset="2"/>
              <a:buChar char=""/>
            </a:pPr>
            <a:r>
              <a:rPr lang="en-US" sz="2000" b="1" dirty="0">
                <a:effectLst/>
                <a:latin typeface="Sora" panose="020B0604020202020204" charset="0"/>
                <a:ea typeface="Calibri" panose="020F0502020204030204" pitchFamily="34" charset="0"/>
                <a:cs typeface="Sora" panose="020B0604020202020204" charset="0"/>
              </a:rPr>
              <a:t>Charges</a:t>
            </a:r>
            <a:r>
              <a:rPr lang="en-US" sz="2000" dirty="0">
                <a:effectLst/>
                <a:latin typeface="Sora" panose="020B0604020202020204" charset="0"/>
                <a:ea typeface="Calibri" panose="020F0502020204030204" pitchFamily="34" charset="0"/>
                <a:cs typeface="Sora" panose="020B0604020202020204" charset="0"/>
              </a:rPr>
              <a:t> - Individual medical costs billed to health insurance.</a:t>
            </a:r>
            <a:endParaRPr lang="id-ID" sz="2000" dirty="0">
              <a:effectLst/>
              <a:latin typeface="Sora" panose="020B0604020202020204" charset="0"/>
              <a:ea typeface="Calibri" panose="020F0502020204030204" pitchFamily="34" charset="0"/>
              <a:cs typeface="Sora"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Mean of Age</a:t>
            </a:r>
            <a:endParaRPr/>
          </a:p>
        </p:txBody>
      </p:sp>
      <p:sp>
        <p:nvSpPr>
          <p:cNvPr id="234" name="Google Shape;234;g142ad2f6649_0_84"/>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average age of all data.</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dataset shows that users average age of users range from 39-40.</a:t>
            </a:r>
          </a:p>
        </p:txBody>
      </p:sp>
      <p:pic>
        <p:nvPicPr>
          <p:cNvPr id="3" name="Picture 2">
            <a:extLst>
              <a:ext uri="{FF2B5EF4-FFF2-40B4-BE49-F238E27FC236}">
                <a16:creationId xmlns:a16="http://schemas.microsoft.com/office/drawing/2014/main" id="{3DC7016A-E6A3-2F40-C861-27932ABB3067}"/>
              </a:ext>
            </a:extLst>
          </p:cNvPr>
          <p:cNvPicPr>
            <a:picLocks noChangeAspect="1"/>
          </p:cNvPicPr>
          <p:nvPr/>
        </p:nvPicPr>
        <p:blipFill>
          <a:blip r:embed="rId3"/>
          <a:stretch>
            <a:fillRect/>
          </a:stretch>
        </p:blipFill>
        <p:spPr>
          <a:xfrm>
            <a:off x="3397629" y="2599997"/>
            <a:ext cx="5384127" cy="3555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Mean of Charges </a:t>
            </a:r>
            <a:endParaRPr/>
          </a:p>
        </p:txBody>
      </p:sp>
      <p:sp>
        <p:nvSpPr>
          <p:cNvPr id="240" name="Google Shape;240;g142ad2f6649_0_8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Calculate the average charges of all data.</a:t>
            </a:r>
          </a:p>
          <a:p>
            <a:pPr marL="457200" lvl="0" indent="-355600" algn="l" rtl="0">
              <a:spcBef>
                <a:spcPts val="0"/>
              </a:spcBef>
              <a:spcAft>
                <a:spcPts val="0"/>
              </a:spcAft>
              <a:buClr>
                <a:srgbClr val="103864"/>
              </a:buClr>
              <a:buSzPts val="2000"/>
              <a:buFont typeface="Sora"/>
              <a:buChar char="•"/>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dataset shows that users’ average charges are 13,270.42 USD.</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8F8D2FD6-47EC-A05E-B730-9768C209E951}"/>
              </a:ext>
            </a:extLst>
          </p:cNvPr>
          <p:cNvPicPr>
            <a:picLocks noChangeAspect="1"/>
          </p:cNvPicPr>
          <p:nvPr/>
        </p:nvPicPr>
        <p:blipFill>
          <a:blip r:embed="rId3"/>
          <a:stretch>
            <a:fillRect/>
          </a:stretch>
        </p:blipFill>
        <p:spPr>
          <a:xfrm>
            <a:off x="3397629" y="2600175"/>
            <a:ext cx="5384127" cy="355555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3065</Words>
  <Application>Microsoft Office PowerPoint</Application>
  <PresentationFormat>Widescreen</PresentationFormat>
  <Paragraphs>259</Paragraphs>
  <Slides>53</Slides>
  <Notes>53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Courier New</vt:lpstr>
      <vt:lpstr>Arial</vt:lpstr>
      <vt:lpstr>Roboto Mono Medium</vt:lpstr>
      <vt:lpstr>Cambria Math</vt:lpstr>
      <vt:lpstr>Sora</vt:lpstr>
      <vt:lpstr>Roboto Mono Light</vt:lpstr>
      <vt:lpstr>Roboto Mono</vt:lpstr>
      <vt:lpstr>Montserrat Light</vt:lpstr>
      <vt:lpstr>Calibri</vt:lpstr>
      <vt:lpstr>Symbol</vt:lpstr>
      <vt:lpstr>1_Office Theme</vt:lpstr>
      <vt:lpstr>Office Theme</vt:lpstr>
      <vt:lpstr>PowerPoint Presentation</vt:lpstr>
      <vt:lpstr>Outline</vt:lpstr>
      <vt:lpstr>Introduction</vt:lpstr>
      <vt:lpstr>Introduction</vt:lpstr>
      <vt:lpstr>Dataset</vt:lpstr>
      <vt:lpstr>Dataset</vt:lpstr>
      <vt:lpstr>Descriptive Statistics Analysis</vt:lpstr>
      <vt:lpstr>Mean of Age</vt:lpstr>
      <vt:lpstr>Mean of Charges </vt:lpstr>
      <vt:lpstr>Mean of BMI</vt:lpstr>
      <vt:lpstr>Variance of the data charges of smokers and non-smokers</vt:lpstr>
      <vt:lpstr>Mean of age females and males who smoke </vt:lpstr>
      <vt:lpstr>Average health charge of smokers whose BMI is above 25 and non-smokers whose BMI is above 25?</vt:lpstr>
      <vt:lpstr>Analysis</vt:lpstr>
      <vt:lpstr>Categorical Variables Analysis</vt:lpstr>
      <vt:lpstr>Proportion of females and males</vt:lpstr>
      <vt:lpstr>Proportion of smokers and non smokers</vt:lpstr>
      <vt:lpstr>Proporsion of charges in each region</vt:lpstr>
      <vt:lpstr>Probability that a person is a female, given she is a smoker</vt:lpstr>
      <vt:lpstr>Probability that a person is a male, given he is a smoker</vt:lpstr>
      <vt:lpstr>Analysis</vt:lpstr>
      <vt:lpstr>Continuous Variables Analysis</vt:lpstr>
      <vt:lpstr>Probability of someone having high charges</vt:lpstr>
      <vt:lpstr>High BMI vs Normal BMI</vt:lpstr>
      <vt:lpstr>High BMI vs Normal BMI</vt:lpstr>
      <vt:lpstr>Smokers vs Non-smokers</vt:lpstr>
      <vt:lpstr>Smokers vs Non-smokers</vt:lpstr>
      <vt:lpstr>Female vs Male</vt:lpstr>
      <vt:lpstr>Female vs Male</vt:lpstr>
      <vt:lpstr>Analysis</vt:lpstr>
      <vt:lpstr>Analysis</vt:lpstr>
      <vt:lpstr>Variables Correlation</vt:lpstr>
      <vt:lpstr>Pairplot - Smokers </vt:lpstr>
      <vt:lpstr>Boxplot - Age </vt:lpstr>
      <vt:lpstr>Boxplot - BMI </vt:lpstr>
      <vt:lpstr>Boxplot - Charge </vt:lpstr>
      <vt:lpstr>Correlation – Age and Charge (Smokers) </vt:lpstr>
      <vt:lpstr>Correlation – BMI and Charge (Smokers) </vt:lpstr>
      <vt:lpstr>Correlation – Age and BMI (Smokers)</vt:lpstr>
      <vt:lpstr>Pairplot – Non-Smokers </vt:lpstr>
      <vt:lpstr>Correlation – Age and Charge (Non-smokers) </vt:lpstr>
      <vt:lpstr>Correlation – BMI and charge (Non-smokers) </vt:lpstr>
      <vt:lpstr>Correlation – Age and BMI (Non-smokers) </vt:lpstr>
      <vt:lpstr>Hypothesis Testing</vt:lpstr>
      <vt:lpstr>Smoker’s charges are higher than non smoker’s</vt:lpstr>
      <vt:lpstr>High BMI charges are higher than low BMI</vt:lpstr>
      <vt:lpstr>Is female and male BMI the same</vt:lpstr>
      <vt:lpstr>Conclusion</vt:lpstr>
      <vt:lpstr>Conclusion</vt:lpstr>
      <vt:lpstr>Conclusion</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Akhmad Taufik Ismail</dc:creator>
  <cp:keywords>Probability;Python</cp:keywords>
  <cp:lastModifiedBy>Akhmad Taufik Ismail</cp:lastModifiedBy>
  <cp:revision>20</cp:revision>
  <dcterms:created xsi:type="dcterms:W3CDTF">2022-06-30T03:08:43Z</dcterms:created>
  <dcterms:modified xsi:type="dcterms:W3CDTF">2022-10-08T06:25:59Z</dcterms:modified>
</cp:coreProperties>
</file>